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256" r:id="rId2"/>
    <p:sldId id="325" r:id="rId3"/>
    <p:sldId id="313" r:id="rId4"/>
    <p:sldId id="335" r:id="rId5"/>
    <p:sldId id="336" r:id="rId6"/>
    <p:sldId id="309" r:id="rId7"/>
    <p:sldId id="334" r:id="rId8"/>
    <p:sldId id="311" r:id="rId9"/>
    <p:sldId id="305" r:id="rId10"/>
    <p:sldId id="300" r:id="rId11"/>
    <p:sldId id="326" r:id="rId12"/>
    <p:sldId id="276" r:id="rId13"/>
    <p:sldId id="338" r:id="rId14"/>
    <p:sldId id="339" r:id="rId15"/>
    <p:sldId id="320" r:id="rId16"/>
    <p:sldId id="318" r:id="rId17"/>
    <p:sldId id="346" r:id="rId18"/>
    <p:sldId id="312" r:id="rId19"/>
    <p:sldId id="261" r:id="rId20"/>
    <p:sldId id="267" r:id="rId21"/>
    <p:sldId id="271" r:id="rId22"/>
    <p:sldId id="327" r:id="rId23"/>
    <p:sldId id="315" r:id="rId24"/>
    <p:sldId id="316" r:id="rId25"/>
    <p:sldId id="317" r:id="rId26"/>
    <p:sldId id="340" r:id="rId27"/>
    <p:sldId id="341" r:id="rId28"/>
    <p:sldId id="257" r:id="rId29"/>
    <p:sldId id="259" r:id="rId30"/>
    <p:sldId id="337" r:id="rId31"/>
    <p:sldId id="304" r:id="rId32"/>
    <p:sldId id="342" r:id="rId33"/>
    <p:sldId id="268" r:id="rId34"/>
    <p:sldId id="293" r:id="rId35"/>
    <p:sldId id="269" r:id="rId36"/>
    <p:sldId id="264" r:id="rId37"/>
    <p:sldId id="330" r:id="rId38"/>
    <p:sldId id="295" r:id="rId39"/>
    <p:sldId id="332" r:id="rId40"/>
    <p:sldId id="344"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2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DCE2EF"/>
    <a:srgbClr val="D8F1F4"/>
    <a:srgbClr val="268E9C"/>
    <a:srgbClr val="3D5185"/>
    <a:srgbClr val="FF33CC"/>
    <a:srgbClr val="0033CC"/>
    <a:srgbClr val="1D19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64" autoAdjust="0"/>
  </p:normalViewPr>
  <p:slideViewPr>
    <p:cSldViewPr snapToGrid="0">
      <p:cViewPr varScale="1">
        <p:scale>
          <a:sx n="69" d="100"/>
          <a:sy n="69" d="100"/>
        </p:scale>
        <p:origin x="780" y="72"/>
      </p:cViewPr>
      <p:guideLst>
        <p:guide orient="horz" pos="2160"/>
        <p:guide pos="3840"/>
        <p:guide orient="horz" pos="2260"/>
      </p:guideLst>
    </p:cSldViewPr>
  </p:slideViewPr>
  <p:outlineViewPr>
    <p:cViewPr>
      <p:scale>
        <a:sx n="33" d="100"/>
        <a:sy n="33" d="100"/>
      </p:scale>
      <p:origin x="0" y="-10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DBCA87-9DE7-48DD-85E9-D700D3670F1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9A324FE-65B8-4032-B15E-91FBC7BCC2BE}">
      <dgm:prSet phldrT="[Text]" custT="1"/>
      <dgm:spPr>
        <a:solidFill>
          <a:schemeClr val="bg1"/>
        </a:solidFill>
      </dgm:spPr>
      <dgm:t>
        <a:bodyPr/>
        <a:lstStyle/>
        <a:p>
          <a:pPr algn="l"/>
          <a:r>
            <a:rPr lang="en-US" sz="2800" b="1" dirty="0" smtClean="0">
              <a:solidFill>
                <a:schemeClr val="tx1"/>
              </a:solidFill>
            </a:rPr>
            <a:t>To </a:t>
          </a:r>
          <a:r>
            <a:rPr lang="en-US" sz="2800" b="1" dirty="0">
              <a:solidFill>
                <a:schemeClr val="tx1"/>
              </a:solidFill>
            </a:rPr>
            <a:t>achieve a </a:t>
          </a:r>
          <a:r>
            <a:rPr lang="en-US" sz="2800" b="1" dirty="0">
              <a:solidFill>
                <a:srgbClr val="00B050"/>
              </a:solidFill>
            </a:rPr>
            <a:t>PASS</a:t>
          </a:r>
          <a:r>
            <a:rPr lang="en-US" sz="2800" b="1" dirty="0">
              <a:solidFill>
                <a:schemeClr val="tx1"/>
              </a:solidFill>
            </a:rPr>
            <a:t> a Student</a:t>
          </a:r>
        </a:p>
      </dgm:t>
    </dgm:pt>
    <dgm:pt modelId="{6FDFAE47-896B-40FA-9FBA-27BC71C1BCC4}" type="parTrans" cxnId="{4B67BC06-6DA5-4D28-83D8-D116F0C7DEDE}">
      <dgm:prSet/>
      <dgm:spPr/>
      <dgm:t>
        <a:bodyPr/>
        <a:lstStyle/>
        <a:p>
          <a:endParaRPr lang="en-US"/>
        </a:p>
      </dgm:t>
    </dgm:pt>
    <dgm:pt modelId="{22058698-FCF4-44B9-8A57-E01EBA7DD1C1}" type="sibTrans" cxnId="{4B67BC06-6DA5-4D28-83D8-D116F0C7DEDE}">
      <dgm:prSet/>
      <dgm:spPr/>
      <dgm:t>
        <a:bodyPr/>
        <a:lstStyle/>
        <a:p>
          <a:endParaRPr lang="en-US"/>
        </a:p>
      </dgm:t>
    </dgm:pt>
    <dgm:pt modelId="{04B0698F-A5C0-4A9A-9F79-7DAA90054C76}">
      <dgm:prSet phldrT="[Text]" custT="1"/>
      <dgm:spPr>
        <a:solidFill>
          <a:schemeClr val="bg1"/>
        </a:solidFill>
      </dgm:spPr>
      <dgm:t>
        <a:bodyPr/>
        <a:lstStyle/>
        <a:p>
          <a:pPr algn="l"/>
          <a:r>
            <a:rPr lang="en-US" sz="2400" b="1" dirty="0">
              <a:solidFill>
                <a:schemeClr val="tx1"/>
              </a:solidFill>
            </a:rPr>
            <a:t>must have satisfied all </a:t>
          </a:r>
          <a:r>
            <a:rPr lang="en-US" sz="2400" b="1" dirty="0">
              <a:solidFill>
                <a:srgbClr val="00B050"/>
              </a:solidFill>
            </a:rPr>
            <a:t>PASS</a:t>
          </a:r>
          <a:r>
            <a:rPr lang="en-US" sz="2400" b="1" dirty="0">
              <a:solidFill>
                <a:schemeClr val="tx1"/>
              </a:solidFill>
            </a:rPr>
            <a:t> criteria for the LO’s, showing coverage of the UNIT content</a:t>
          </a:r>
        </a:p>
      </dgm:t>
    </dgm:pt>
    <dgm:pt modelId="{2C9744F5-BA2B-4D18-8BFD-8B207AF3E7AC}" type="parTrans" cxnId="{BDF6B8F8-16E3-4B07-8829-12516CC1C67C}">
      <dgm:prSet/>
      <dgm:spPr/>
      <dgm:t>
        <a:bodyPr/>
        <a:lstStyle/>
        <a:p>
          <a:endParaRPr lang="en-US"/>
        </a:p>
      </dgm:t>
    </dgm:pt>
    <dgm:pt modelId="{E53CD65D-26FD-4569-93F5-A92F5A572529}" type="sibTrans" cxnId="{BDF6B8F8-16E3-4B07-8829-12516CC1C67C}">
      <dgm:prSet/>
      <dgm:spPr/>
      <dgm:t>
        <a:bodyPr/>
        <a:lstStyle/>
        <a:p>
          <a:endParaRPr lang="en-US"/>
        </a:p>
      </dgm:t>
    </dgm:pt>
    <dgm:pt modelId="{9F4EF9DC-819E-4447-BD29-9EE0CD89FB12}">
      <dgm:prSet phldrT="[Text]"/>
      <dgm:spPr>
        <a:solidFill>
          <a:schemeClr val="bg1"/>
        </a:solidFill>
      </dgm:spPr>
      <dgm:t>
        <a:bodyPr/>
        <a:lstStyle/>
        <a:p>
          <a:pPr algn="l"/>
          <a:r>
            <a:rPr lang="en-US" b="1" dirty="0">
              <a:solidFill>
                <a:schemeClr val="tx1"/>
              </a:solidFill>
            </a:rPr>
            <a:t>To  achieve </a:t>
          </a:r>
          <a:r>
            <a:rPr lang="en-US" b="1" dirty="0">
              <a:solidFill>
                <a:srgbClr val="00B0F0"/>
              </a:solidFill>
            </a:rPr>
            <a:t>MERIT</a:t>
          </a:r>
          <a:r>
            <a:rPr lang="en-US" b="1" dirty="0">
              <a:solidFill>
                <a:schemeClr val="tx1"/>
              </a:solidFill>
            </a:rPr>
            <a:t> a Student</a:t>
          </a:r>
        </a:p>
      </dgm:t>
    </dgm:pt>
    <dgm:pt modelId="{BDF41FE0-9F0F-4D96-815B-4A6B09AB1E42}" type="parTrans" cxnId="{1AE49022-579D-4A55-95AF-14EB0E92648A}">
      <dgm:prSet/>
      <dgm:spPr/>
      <dgm:t>
        <a:bodyPr/>
        <a:lstStyle/>
        <a:p>
          <a:endParaRPr lang="en-US"/>
        </a:p>
      </dgm:t>
    </dgm:pt>
    <dgm:pt modelId="{B3DDFF26-3CEC-4387-A666-6C0362A45CD8}" type="sibTrans" cxnId="{1AE49022-579D-4A55-95AF-14EB0E92648A}">
      <dgm:prSet/>
      <dgm:spPr/>
      <dgm:t>
        <a:bodyPr/>
        <a:lstStyle/>
        <a:p>
          <a:endParaRPr lang="en-US"/>
        </a:p>
      </dgm:t>
    </dgm:pt>
    <dgm:pt modelId="{A44BA184-1389-45A5-B827-47C87607A403}">
      <dgm:prSet phldrT="[Text]" custT="1"/>
      <dgm:spPr>
        <a:solidFill>
          <a:schemeClr val="bg1"/>
        </a:solidFill>
        <a:ln>
          <a:solidFill>
            <a:schemeClr val="bg1"/>
          </a:solidFill>
        </a:ln>
      </dgm:spPr>
      <dgm:t>
        <a:bodyPr/>
        <a:lstStyle/>
        <a:p>
          <a:pPr algn="l"/>
          <a:r>
            <a:rPr lang="en-US" sz="2400" b="1" dirty="0">
              <a:solidFill>
                <a:schemeClr val="tx1"/>
              </a:solidFill>
            </a:rPr>
            <a:t>must have satisfied all the </a:t>
          </a:r>
          <a:r>
            <a:rPr lang="en-US" sz="2400" b="1" dirty="0">
              <a:solidFill>
                <a:srgbClr val="00B0F0"/>
              </a:solidFill>
            </a:rPr>
            <a:t>MERIT </a:t>
          </a:r>
          <a:r>
            <a:rPr lang="en-US" sz="2400" b="1" dirty="0">
              <a:solidFill>
                <a:schemeClr val="tx1"/>
              </a:solidFill>
            </a:rPr>
            <a:t>criteria ( and the </a:t>
          </a:r>
          <a:r>
            <a:rPr lang="en-US" sz="2400" b="1" dirty="0">
              <a:solidFill>
                <a:srgbClr val="00B050"/>
              </a:solidFill>
            </a:rPr>
            <a:t>Pass</a:t>
          </a:r>
          <a:r>
            <a:rPr lang="en-US" sz="2400" b="1" dirty="0">
              <a:solidFill>
                <a:schemeClr val="tx1"/>
              </a:solidFill>
            </a:rPr>
            <a:t> criteria) through high performance in each Learning Outcome</a:t>
          </a:r>
        </a:p>
      </dgm:t>
    </dgm:pt>
    <dgm:pt modelId="{0038EBD5-41E9-405A-B198-0004B89D8863}" type="sibTrans" cxnId="{7D18460E-B18E-4287-BB51-028C87F28115}">
      <dgm:prSet/>
      <dgm:spPr/>
      <dgm:t>
        <a:bodyPr/>
        <a:lstStyle/>
        <a:p>
          <a:endParaRPr lang="en-US"/>
        </a:p>
      </dgm:t>
    </dgm:pt>
    <dgm:pt modelId="{CC2AAFAA-4D65-4C5C-A984-1EA043F49DF2}" type="parTrans" cxnId="{7D18460E-B18E-4287-BB51-028C87F28115}">
      <dgm:prSet/>
      <dgm:spPr/>
      <dgm:t>
        <a:bodyPr/>
        <a:lstStyle/>
        <a:p>
          <a:endParaRPr lang="en-US"/>
        </a:p>
      </dgm:t>
    </dgm:pt>
    <dgm:pt modelId="{133B7C41-A149-4838-A2B7-77BBC60D5566}">
      <dgm:prSet phldrT="[Text]"/>
      <dgm:spPr>
        <a:solidFill>
          <a:schemeClr val="bg1"/>
        </a:solidFill>
      </dgm:spPr>
      <dgm:t>
        <a:bodyPr/>
        <a:lstStyle/>
        <a:p>
          <a:pPr algn="l"/>
          <a:r>
            <a:rPr lang="en-US" b="1" dirty="0">
              <a:solidFill>
                <a:schemeClr val="tx1"/>
              </a:solidFill>
            </a:rPr>
            <a:t>To  achieve a </a:t>
          </a:r>
          <a:r>
            <a:rPr lang="en-US" b="1" dirty="0">
              <a:solidFill>
                <a:srgbClr val="FF33CC"/>
              </a:solidFill>
            </a:rPr>
            <a:t>DISTINCTION</a:t>
          </a:r>
          <a:r>
            <a:rPr lang="en-US" b="1" dirty="0">
              <a:solidFill>
                <a:schemeClr val="tx1"/>
              </a:solidFill>
            </a:rPr>
            <a:t>  a Student</a:t>
          </a:r>
        </a:p>
      </dgm:t>
    </dgm:pt>
    <dgm:pt modelId="{74ED9A92-3F52-4EA7-9730-2A47EFA60BFC}" type="parTrans" cxnId="{D63CDDA4-64ED-4188-BBFD-FEF33DC25907}">
      <dgm:prSet/>
      <dgm:spPr/>
      <dgm:t>
        <a:bodyPr/>
        <a:lstStyle/>
        <a:p>
          <a:endParaRPr lang="en-US"/>
        </a:p>
      </dgm:t>
    </dgm:pt>
    <dgm:pt modelId="{DF079B46-49B6-40D1-B733-0C6677A7C46D}" type="sibTrans" cxnId="{D63CDDA4-64ED-4188-BBFD-FEF33DC25907}">
      <dgm:prSet/>
      <dgm:spPr/>
      <dgm:t>
        <a:bodyPr/>
        <a:lstStyle/>
        <a:p>
          <a:endParaRPr lang="en-US"/>
        </a:p>
      </dgm:t>
    </dgm:pt>
    <dgm:pt modelId="{12273D56-0D88-4311-9AD9-14D164B181A4}" type="pres">
      <dgm:prSet presAssocID="{79DBCA87-9DE7-48DD-85E9-D700D3670F12}" presName="diagram" presStyleCnt="0">
        <dgm:presLayoutVars>
          <dgm:dir/>
          <dgm:resizeHandles val="exact"/>
        </dgm:presLayoutVars>
      </dgm:prSet>
      <dgm:spPr/>
      <dgm:t>
        <a:bodyPr/>
        <a:lstStyle/>
        <a:p>
          <a:endParaRPr lang="en-US"/>
        </a:p>
      </dgm:t>
    </dgm:pt>
    <dgm:pt modelId="{F4D0DE62-988D-4C54-AA62-4FF74F7BDCD0}" type="pres">
      <dgm:prSet presAssocID="{F9A324FE-65B8-4032-B15E-91FBC7BCC2BE}" presName="node" presStyleLbl="node1" presStyleIdx="0" presStyleCnt="5" custScaleX="83864" custScaleY="95360" custLinFactNeighborX="550" custLinFactNeighborY="-4297">
        <dgm:presLayoutVars>
          <dgm:bulletEnabled val="1"/>
        </dgm:presLayoutVars>
      </dgm:prSet>
      <dgm:spPr/>
      <dgm:t>
        <a:bodyPr/>
        <a:lstStyle/>
        <a:p>
          <a:endParaRPr lang="en-US"/>
        </a:p>
      </dgm:t>
    </dgm:pt>
    <dgm:pt modelId="{A48C422E-6D5E-4721-9461-30CA39768CC8}" type="pres">
      <dgm:prSet presAssocID="{22058698-FCF4-44B9-8A57-E01EBA7DD1C1}" presName="sibTrans" presStyleCnt="0"/>
      <dgm:spPr/>
    </dgm:pt>
    <dgm:pt modelId="{860F8A35-F69F-4C8A-8BEB-99036A856CD9}" type="pres">
      <dgm:prSet presAssocID="{04B0698F-A5C0-4A9A-9F79-7DAA90054C76}" presName="node" presStyleLbl="node1" presStyleIdx="1" presStyleCnt="5" custScaleX="199152" custLinFactNeighborX="146" custLinFactNeighborY="-42273">
        <dgm:presLayoutVars>
          <dgm:bulletEnabled val="1"/>
        </dgm:presLayoutVars>
      </dgm:prSet>
      <dgm:spPr/>
      <dgm:t>
        <a:bodyPr/>
        <a:lstStyle/>
        <a:p>
          <a:endParaRPr lang="en-US"/>
        </a:p>
      </dgm:t>
    </dgm:pt>
    <dgm:pt modelId="{CD1BEC90-4131-4070-8A0C-EC2FBBB660B5}" type="pres">
      <dgm:prSet presAssocID="{E53CD65D-26FD-4569-93F5-A92F5A572529}" presName="sibTrans" presStyleCnt="0"/>
      <dgm:spPr/>
    </dgm:pt>
    <dgm:pt modelId="{ED92AE79-8943-4332-90C7-E0F836F406EF}" type="pres">
      <dgm:prSet presAssocID="{A44BA184-1389-45A5-B827-47C87607A403}" presName="node" presStyleLbl="node1" presStyleIdx="2" presStyleCnt="5" custScaleX="193903" custLinFactNeighborX="51077" custLinFactNeighborY="-8523">
        <dgm:presLayoutVars>
          <dgm:bulletEnabled val="1"/>
        </dgm:presLayoutVars>
      </dgm:prSet>
      <dgm:spPr/>
      <dgm:t>
        <a:bodyPr/>
        <a:lstStyle/>
        <a:p>
          <a:endParaRPr lang="en-US"/>
        </a:p>
      </dgm:t>
    </dgm:pt>
    <dgm:pt modelId="{82118504-65EA-49B1-9D1A-300A7692686F}" type="pres">
      <dgm:prSet presAssocID="{0038EBD5-41E9-405A-B198-0004B89D8863}" presName="sibTrans" presStyleCnt="0"/>
      <dgm:spPr/>
    </dgm:pt>
    <dgm:pt modelId="{9B6216BE-78DC-4F28-B360-4A67CC0697CB}" type="pres">
      <dgm:prSet presAssocID="{9F4EF9DC-819E-4447-BD29-9EE0CD89FB12}" presName="node" presStyleLbl="node1" presStyleIdx="3" presStyleCnt="5" custScaleX="90379" custScaleY="95360" custLinFactY="-17021" custLinFactNeighborX="-52048" custLinFactNeighborY="-100000">
        <dgm:presLayoutVars>
          <dgm:bulletEnabled val="1"/>
        </dgm:presLayoutVars>
      </dgm:prSet>
      <dgm:spPr/>
      <dgm:t>
        <a:bodyPr/>
        <a:lstStyle/>
        <a:p>
          <a:endParaRPr lang="en-US"/>
        </a:p>
      </dgm:t>
    </dgm:pt>
    <dgm:pt modelId="{A912A8F1-052D-4C11-A560-9F2DFD360283}" type="pres">
      <dgm:prSet presAssocID="{B3DDFF26-3CEC-4387-A666-6C0362A45CD8}" presName="sibTrans" presStyleCnt="0"/>
      <dgm:spPr/>
    </dgm:pt>
    <dgm:pt modelId="{EE84F6CB-0F65-4ED3-928C-E09F273AD8B9}" type="pres">
      <dgm:prSet presAssocID="{133B7C41-A149-4838-A2B7-77BBC60D5566}" presName="node" presStyleLbl="node1" presStyleIdx="4" presStyleCnt="5" custScaleX="90379" custScaleY="95360" custLinFactX="-49831" custLinFactNeighborX="-100000" custLinFactNeighborY="-19938">
        <dgm:presLayoutVars>
          <dgm:bulletEnabled val="1"/>
        </dgm:presLayoutVars>
      </dgm:prSet>
      <dgm:spPr/>
      <dgm:t>
        <a:bodyPr/>
        <a:lstStyle/>
        <a:p>
          <a:endParaRPr lang="en-US"/>
        </a:p>
      </dgm:t>
    </dgm:pt>
  </dgm:ptLst>
  <dgm:cxnLst>
    <dgm:cxn modelId="{CE305900-AB77-42B3-B88E-AE39EFD59E17}" type="presOf" srcId="{04B0698F-A5C0-4A9A-9F79-7DAA90054C76}" destId="{860F8A35-F69F-4C8A-8BEB-99036A856CD9}" srcOrd="0" destOrd="0" presId="urn:microsoft.com/office/officeart/2005/8/layout/default"/>
    <dgm:cxn modelId="{BDF6B8F8-16E3-4B07-8829-12516CC1C67C}" srcId="{79DBCA87-9DE7-48DD-85E9-D700D3670F12}" destId="{04B0698F-A5C0-4A9A-9F79-7DAA90054C76}" srcOrd="1" destOrd="0" parTransId="{2C9744F5-BA2B-4D18-8BFD-8B207AF3E7AC}" sibTransId="{E53CD65D-26FD-4569-93F5-A92F5A572529}"/>
    <dgm:cxn modelId="{4B67BC06-6DA5-4D28-83D8-D116F0C7DEDE}" srcId="{79DBCA87-9DE7-48DD-85E9-D700D3670F12}" destId="{F9A324FE-65B8-4032-B15E-91FBC7BCC2BE}" srcOrd="0" destOrd="0" parTransId="{6FDFAE47-896B-40FA-9FBA-27BC71C1BCC4}" sibTransId="{22058698-FCF4-44B9-8A57-E01EBA7DD1C1}"/>
    <dgm:cxn modelId="{7D18460E-B18E-4287-BB51-028C87F28115}" srcId="{79DBCA87-9DE7-48DD-85E9-D700D3670F12}" destId="{A44BA184-1389-45A5-B827-47C87607A403}" srcOrd="2" destOrd="0" parTransId="{CC2AAFAA-4D65-4C5C-A984-1EA043F49DF2}" sibTransId="{0038EBD5-41E9-405A-B198-0004B89D8863}"/>
    <dgm:cxn modelId="{64447E33-77B8-479D-8C89-8294B94270CD}" type="presOf" srcId="{9F4EF9DC-819E-4447-BD29-9EE0CD89FB12}" destId="{9B6216BE-78DC-4F28-B360-4A67CC0697CB}" srcOrd="0" destOrd="0" presId="urn:microsoft.com/office/officeart/2005/8/layout/default"/>
    <dgm:cxn modelId="{0D122088-CD33-4F28-B76D-2B81B32F242D}" type="presOf" srcId="{F9A324FE-65B8-4032-B15E-91FBC7BCC2BE}" destId="{F4D0DE62-988D-4C54-AA62-4FF74F7BDCD0}" srcOrd="0" destOrd="0" presId="urn:microsoft.com/office/officeart/2005/8/layout/default"/>
    <dgm:cxn modelId="{21DEBD23-78BD-4480-9A57-BF9FF5B2D621}" type="presOf" srcId="{A44BA184-1389-45A5-B827-47C87607A403}" destId="{ED92AE79-8943-4332-90C7-E0F836F406EF}" srcOrd="0" destOrd="0" presId="urn:microsoft.com/office/officeart/2005/8/layout/default"/>
    <dgm:cxn modelId="{1AE49022-579D-4A55-95AF-14EB0E92648A}" srcId="{79DBCA87-9DE7-48DD-85E9-D700D3670F12}" destId="{9F4EF9DC-819E-4447-BD29-9EE0CD89FB12}" srcOrd="3" destOrd="0" parTransId="{BDF41FE0-9F0F-4D96-815B-4A6B09AB1E42}" sibTransId="{B3DDFF26-3CEC-4387-A666-6C0362A45CD8}"/>
    <dgm:cxn modelId="{C3011594-8C35-4B51-A9B8-15E474871FDC}" type="presOf" srcId="{79DBCA87-9DE7-48DD-85E9-D700D3670F12}" destId="{12273D56-0D88-4311-9AD9-14D164B181A4}" srcOrd="0" destOrd="0" presId="urn:microsoft.com/office/officeart/2005/8/layout/default"/>
    <dgm:cxn modelId="{47018D9B-7634-401A-9B3E-044DE09D70AC}" type="presOf" srcId="{133B7C41-A149-4838-A2B7-77BBC60D5566}" destId="{EE84F6CB-0F65-4ED3-928C-E09F273AD8B9}" srcOrd="0" destOrd="0" presId="urn:microsoft.com/office/officeart/2005/8/layout/default"/>
    <dgm:cxn modelId="{D63CDDA4-64ED-4188-BBFD-FEF33DC25907}" srcId="{79DBCA87-9DE7-48DD-85E9-D700D3670F12}" destId="{133B7C41-A149-4838-A2B7-77BBC60D5566}" srcOrd="4" destOrd="0" parTransId="{74ED9A92-3F52-4EA7-9730-2A47EFA60BFC}" sibTransId="{DF079B46-49B6-40D1-B733-0C6677A7C46D}"/>
    <dgm:cxn modelId="{0774C0AC-C746-4FAC-8EEE-5C767EEF4F75}" type="presParOf" srcId="{12273D56-0D88-4311-9AD9-14D164B181A4}" destId="{F4D0DE62-988D-4C54-AA62-4FF74F7BDCD0}" srcOrd="0" destOrd="0" presId="urn:microsoft.com/office/officeart/2005/8/layout/default"/>
    <dgm:cxn modelId="{15A3F461-BC13-40F5-878E-B0E938226F9F}" type="presParOf" srcId="{12273D56-0D88-4311-9AD9-14D164B181A4}" destId="{A48C422E-6D5E-4721-9461-30CA39768CC8}" srcOrd="1" destOrd="0" presId="urn:microsoft.com/office/officeart/2005/8/layout/default"/>
    <dgm:cxn modelId="{54BD0300-2073-4207-B599-556786615BEC}" type="presParOf" srcId="{12273D56-0D88-4311-9AD9-14D164B181A4}" destId="{860F8A35-F69F-4C8A-8BEB-99036A856CD9}" srcOrd="2" destOrd="0" presId="urn:microsoft.com/office/officeart/2005/8/layout/default"/>
    <dgm:cxn modelId="{11FFA02D-06F6-4321-B75E-0050409B718B}" type="presParOf" srcId="{12273D56-0D88-4311-9AD9-14D164B181A4}" destId="{CD1BEC90-4131-4070-8A0C-EC2FBBB660B5}" srcOrd="3" destOrd="0" presId="urn:microsoft.com/office/officeart/2005/8/layout/default"/>
    <dgm:cxn modelId="{C96B8041-250A-41CF-8718-F536738F349D}" type="presParOf" srcId="{12273D56-0D88-4311-9AD9-14D164B181A4}" destId="{ED92AE79-8943-4332-90C7-E0F836F406EF}" srcOrd="4" destOrd="0" presId="urn:microsoft.com/office/officeart/2005/8/layout/default"/>
    <dgm:cxn modelId="{9A20B48C-D5E6-44F7-88BB-2D8A30D748A2}" type="presParOf" srcId="{12273D56-0D88-4311-9AD9-14D164B181A4}" destId="{82118504-65EA-49B1-9D1A-300A7692686F}" srcOrd="5" destOrd="0" presId="urn:microsoft.com/office/officeart/2005/8/layout/default"/>
    <dgm:cxn modelId="{BFC9855B-0586-4F3C-9275-B867B45BB3C5}" type="presParOf" srcId="{12273D56-0D88-4311-9AD9-14D164B181A4}" destId="{9B6216BE-78DC-4F28-B360-4A67CC0697CB}" srcOrd="6" destOrd="0" presId="urn:microsoft.com/office/officeart/2005/8/layout/default"/>
    <dgm:cxn modelId="{B508208E-7C98-4FD0-99F6-C1501FFAF115}" type="presParOf" srcId="{12273D56-0D88-4311-9AD9-14D164B181A4}" destId="{A912A8F1-052D-4C11-A560-9F2DFD360283}" srcOrd="7" destOrd="0" presId="urn:microsoft.com/office/officeart/2005/8/layout/default"/>
    <dgm:cxn modelId="{3B2F7B33-3D86-496B-AEC1-F736217507B9}" type="presParOf" srcId="{12273D56-0D88-4311-9AD9-14D164B181A4}" destId="{EE84F6CB-0F65-4ED3-928C-E09F273AD8B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0E8AA5-F9D9-4B2E-9B4B-66C7257B1CF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00E9382D-7AA5-4374-AB80-69B90AFC1D06}">
      <dgm:prSet phldrT="[Text]"/>
      <dgm:spPr/>
      <dgm:t>
        <a:bodyPr/>
        <a:lstStyle/>
        <a:p>
          <a:r>
            <a:rPr lang="en-US" b="1" dirty="0">
              <a:solidFill>
                <a:srgbClr val="00B050"/>
              </a:solidFill>
            </a:rPr>
            <a:t>Pass</a:t>
          </a:r>
        </a:p>
        <a:p>
          <a:r>
            <a:rPr lang="en-US" b="1" dirty="0">
              <a:solidFill>
                <a:srgbClr val="00B050"/>
              </a:solidFill>
            </a:rPr>
            <a:t>(ILO example- Explain) </a:t>
          </a:r>
        </a:p>
      </dgm:t>
    </dgm:pt>
    <dgm:pt modelId="{676069FD-5CBB-45B7-AEAB-B7B85E8A7A43}" type="parTrans" cxnId="{F9E959B2-ABEB-4AE0-A0EE-536B500E8B59}">
      <dgm:prSet/>
      <dgm:spPr/>
      <dgm:t>
        <a:bodyPr/>
        <a:lstStyle/>
        <a:p>
          <a:endParaRPr lang="en-US"/>
        </a:p>
      </dgm:t>
    </dgm:pt>
    <dgm:pt modelId="{47BBD835-1B4E-4C9F-A06F-A5421F3F8082}" type="sibTrans" cxnId="{F9E959B2-ABEB-4AE0-A0EE-536B500E8B59}">
      <dgm:prSet/>
      <dgm:spPr/>
      <dgm:t>
        <a:bodyPr/>
        <a:lstStyle/>
        <a:p>
          <a:endParaRPr lang="en-US"/>
        </a:p>
      </dgm:t>
    </dgm:pt>
    <dgm:pt modelId="{D058D5D6-76CD-46F6-90A5-CCB675F1AB8F}">
      <dgm:prSet phldrT="[Text]"/>
      <dgm:spPr/>
      <dgm:t>
        <a:bodyPr/>
        <a:lstStyle/>
        <a:p>
          <a:r>
            <a:rPr lang="en-US" b="1" dirty="0">
              <a:solidFill>
                <a:srgbClr val="0033CC"/>
              </a:solidFill>
            </a:rPr>
            <a:t>Merit</a:t>
          </a:r>
        </a:p>
        <a:p>
          <a:r>
            <a:rPr lang="en-US" b="1" dirty="0">
              <a:solidFill>
                <a:srgbClr val="0033CC"/>
              </a:solidFill>
            </a:rPr>
            <a:t>(ILO example- Analyze)</a:t>
          </a:r>
        </a:p>
      </dgm:t>
    </dgm:pt>
    <dgm:pt modelId="{25286637-D041-40FE-A50D-562E5DBB3071}" type="parTrans" cxnId="{D06F034B-E43E-4020-83B4-492F474E6DE6}">
      <dgm:prSet/>
      <dgm:spPr/>
      <dgm:t>
        <a:bodyPr/>
        <a:lstStyle/>
        <a:p>
          <a:endParaRPr lang="en-US"/>
        </a:p>
      </dgm:t>
    </dgm:pt>
    <dgm:pt modelId="{12E2115E-1E62-4F80-930D-A76E1F4B785E}" type="sibTrans" cxnId="{D06F034B-E43E-4020-83B4-492F474E6DE6}">
      <dgm:prSet/>
      <dgm:spPr/>
      <dgm:t>
        <a:bodyPr/>
        <a:lstStyle/>
        <a:p>
          <a:endParaRPr lang="en-US"/>
        </a:p>
      </dgm:t>
    </dgm:pt>
    <dgm:pt modelId="{26890944-40CA-421A-B157-4F370743DE6E}">
      <dgm:prSet phldrT="[Text]"/>
      <dgm:spPr/>
      <dgm:t>
        <a:bodyPr/>
        <a:lstStyle/>
        <a:p>
          <a:r>
            <a:rPr lang="en-US" b="1" dirty="0">
              <a:solidFill>
                <a:srgbClr val="FF33CC"/>
              </a:solidFill>
            </a:rPr>
            <a:t>Distinction</a:t>
          </a:r>
        </a:p>
        <a:p>
          <a:r>
            <a:rPr lang="en-US" b="1" dirty="0">
              <a:solidFill>
                <a:srgbClr val="FF33CC"/>
              </a:solidFill>
            </a:rPr>
            <a:t>(ILO example create/construct</a:t>
          </a:r>
          <a:r>
            <a:rPr lang="en-US" dirty="0"/>
            <a:t>)</a:t>
          </a:r>
        </a:p>
      </dgm:t>
    </dgm:pt>
    <dgm:pt modelId="{C6EAC68B-7DCD-4F2A-98B0-DE4C864BF2D4}" type="parTrans" cxnId="{2151D260-C046-427A-AEEB-CA9D22531FEB}">
      <dgm:prSet/>
      <dgm:spPr/>
      <dgm:t>
        <a:bodyPr/>
        <a:lstStyle/>
        <a:p>
          <a:endParaRPr lang="en-US"/>
        </a:p>
      </dgm:t>
    </dgm:pt>
    <dgm:pt modelId="{C77B092B-AC7F-4396-A183-D65C75A87774}" type="sibTrans" cxnId="{2151D260-C046-427A-AEEB-CA9D22531FEB}">
      <dgm:prSet/>
      <dgm:spPr/>
      <dgm:t>
        <a:bodyPr/>
        <a:lstStyle/>
        <a:p>
          <a:endParaRPr lang="en-US"/>
        </a:p>
      </dgm:t>
    </dgm:pt>
    <dgm:pt modelId="{B3E894B0-6DB6-4C8A-8902-23ED06A22BB3}" type="pres">
      <dgm:prSet presAssocID="{AE0E8AA5-F9D9-4B2E-9B4B-66C7257B1CF3}" presName="rootnode" presStyleCnt="0">
        <dgm:presLayoutVars>
          <dgm:chMax/>
          <dgm:chPref/>
          <dgm:dir/>
          <dgm:animLvl val="lvl"/>
        </dgm:presLayoutVars>
      </dgm:prSet>
      <dgm:spPr/>
      <dgm:t>
        <a:bodyPr/>
        <a:lstStyle/>
        <a:p>
          <a:endParaRPr lang="en-US"/>
        </a:p>
      </dgm:t>
    </dgm:pt>
    <dgm:pt modelId="{E534FAD8-DC5F-4956-92EA-43A7EFB794CC}" type="pres">
      <dgm:prSet presAssocID="{00E9382D-7AA5-4374-AB80-69B90AFC1D06}" presName="composite" presStyleCnt="0"/>
      <dgm:spPr/>
    </dgm:pt>
    <dgm:pt modelId="{D362A90B-6B4B-4DA8-8634-B6214E9D929E}" type="pres">
      <dgm:prSet presAssocID="{00E9382D-7AA5-4374-AB80-69B90AFC1D06}" presName="LShape" presStyleLbl="alignNode1" presStyleIdx="0" presStyleCnt="5"/>
      <dgm:spPr/>
    </dgm:pt>
    <dgm:pt modelId="{4979D085-ADF8-46A2-AC20-9E6D54B74090}" type="pres">
      <dgm:prSet presAssocID="{00E9382D-7AA5-4374-AB80-69B90AFC1D06}" presName="ParentText" presStyleLbl="revTx" presStyleIdx="0" presStyleCnt="3">
        <dgm:presLayoutVars>
          <dgm:chMax val="0"/>
          <dgm:chPref val="0"/>
          <dgm:bulletEnabled val="1"/>
        </dgm:presLayoutVars>
      </dgm:prSet>
      <dgm:spPr/>
      <dgm:t>
        <a:bodyPr/>
        <a:lstStyle/>
        <a:p>
          <a:endParaRPr lang="en-US"/>
        </a:p>
      </dgm:t>
    </dgm:pt>
    <dgm:pt modelId="{F87FD775-E0A7-4AAD-87EA-D90CD27C6386}" type="pres">
      <dgm:prSet presAssocID="{00E9382D-7AA5-4374-AB80-69B90AFC1D06}" presName="Triangle" presStyleLbl="alignNode1" presStyleIdx="1" presStyleCnt="5"/>
      <dgm:spPr/>
    </dgm:pt>
    <dgm:pt modelId="{94C16055-21E0-424F-9360-A7E0616E22A1}" type="pres">
      <dgm:prSet presAssocID="{47BBD835-1B4E-4C9F-A06F-A5421F3F8082}" presName="sibTrans" presStyleCnt="0"/>
      <dgm:spPr/>
    </dgm:pt>
    <dgm:pt modelId="{CBB71638-B64B-4D91-9417-9B78232432D5}" type="pres">
      <dgm:prSet presAssocID="{47BBD835-1B4E-4C9F-A06F-A5421F3F8082}" presName="space" presStyleCnt="0"/>
      <dgm:spPr/>
    </dgm:pt>
    <dgm:pt modelId="{25FADB0D-2D51-4F03-9BC6-E442F429E462}" type="pres">
      <dgm:prSet presAssocID="{D058D5D6-76CD-46F6-90A5-CCB675F1AB8F}" presName="composite" presStyleCnt="0"/>
      <dgm:spPr/>
    </dgm:pt>
    <dgm:pt modelId="{53CBE275-7A8B-4BA2-8B28-A611CF2A430C}" type="pres">
      <dgm:prSet presAssocID="{D058D5D6-76CD-46F6-90A5-CCB675F1AB8F}" presName="LShape" presStyleLbl="alignNode1" presStyleIdx="2" presStyleCnt="5"/>
      <dgm:spPr/>
    </dgm:pt>
    <dgm:pt modelId="{4AE531AF-79B5-45BD-83D3-53437D949D8B}" type="pres">
      <dgm:prSet presAssocID="{D058D5D6-76CD-46F6-90A5-CCB675F1AB8F}" presName="ParentText" presStyleLbl="revTx" presStyleIdx="1" presStyleCnt="3">
        <dgm:presLayoutVars>
          <dgm:chMax val="0"/>
          <dgm:chPref val="0"/>
          <dgm:bulletEnabled val="1"/>
        </dgm:presLayoutVars>
      </dgm:prSet>
      <dgm:spPr/>
      <dgm:t>
        <a:bodyPr/>
        <a:lstStyle/>
        <a:p>
          <a:endParaRPr lang="en-US"/>
        </a:p>
      </dgm:t>
    </dgm:pt>
    <dgm:pt modelId="{1F578C1F-1020-42CD-823F-D76BD8777566}" type="pres">
      <dgm:prSet presAssocID="{D058D5D6-76CD-46F6-90A5-CCB675F1AB8F}" presName="Triangle" presStyleLbl="alignNode1" presStyleIdx="3" presStyleCnt="5"/>
      <dgm:spPr/>
    </dgm:pt>
    <dgm:pt modelId="{1D1AF158-8544-48A0-9B4C-8B3D9A28F96E}" type="pres">
      <dgm:prSet presAssocID="{12E2115E-1E62-4F80-930D-A76E1F4B785E}" presName="sibTrans" presStyleCnt="0"/>
      <dgm:spPr/>
    </dgm:pt>
    <dgm:pt modelId="{0DC4360B-EADD-438D-905D-03D135FF6C67}" type="pres">
      <dgm:prSet presAssocID="{12E2115E-1E62-4F80-930D-A76E1F4B785E}" presName="space" presStyleCnt="0"/>
      <dgm:spPr/>
    </dgm:pt>
    <dgm:pt modelId="{BE4FD0CD-78AA-414C-AD7E-F04C6B6FFD53}" type="pres">
      <dgm:prSet presAssocID="{26890944-40CA-421A-B157-4F370743DE6E}" presName="composite" presStyleCnt="0"/>
      <dgm:spPr/>
    </dgm:pt>
    <dgm:pt modelId="{6A5DA506-AEE6-4391-B2BA-B211EAE1E5CC}" type="pres">
      <dgm:prSet presAssocID="{26890944-40CA-421A-B157-4F370743DE6E}" presName="LShape" presStyleLbl="alignNode1" presStyleIdx="4" presStyleCnt="5"/>
      <dgm:spPr/>
    </dgm:pt>
    <dgm:pt modelId="{BC5860FC-9048-4CB8-A449-E563D51F241F}" type="pres">
      <dgm:prSet presAssocID="{26890944-40CA-421A-B157-4F370743DE6E}" presName="ParentText" presStyleLbl="revTx" presStyleIdx="2" presStyleCnt="3">
        <dgm:presLayoutVars>
          <dgm:chMax val="0"/>
          <dgm:chPref val="0"/>
          <dgm:bulletEnabled val="1"/>
        </dgm:presLayoutVars>
      </dgm:prSet>
      <dgm:spPr/>
      <dgm:t>
        <a:bodyPr/>
        <a:lstStyle/>
        <a:p>
          <a:endParaRPr lang="en-US"/>
        </a:p>
      </dgm:t>
    </dgm:pt>
  </dgm:ptLst>
  <dgm:cxnLst>
    <dgm:cxn modelId="{D8AFDE61-954E-48B6-BE6B-D3DCE5EEC608}" type="presOf" srcId="{00E9382D-7AA5-4374-AB80-69B90AFC1D06}" destId="{4979D085-ADF8-46A2-AC20-9E6D54B74090}" srcOrd="0" destOrd="0" presId="urn:microsoft.com/office/officeart/2009/3/layout/StepUpProcess"/>
    <dgm:cxn modelId="{A8DB3747-0FDB-414E-AC29-3CE67249F42C}" type="presOf" srcId="{26890944-40CA-421A-B157-4F370743DE6E}" destId="{BC5860FC-9048-4CB8-A449-E563D51F241F}" srcOrd="0" destOrd="0" presId="urn:microsoft.com/office/officeart/2009/3/layout/StepUpProcess"/>
    <dgm:cxn modelId="{D06F034B-E43E-4020-83B4-492F474E6DE6}" srcId="{AE0E8AA5-F9D9-4B2E-9B4B-66C7257B1CF3}" destId="{D058D5D6-76CD-46F6-90A5-CCB675F1AB8F}" srcOrd="1" destOrd="0" parTransId="{25286637-D041-40FE-A50D-562E5DBB3071}" sibTransId="{12E2115E-1E62-4F80-930D-A76E1F4B785E}"/>
    <dgm:cxn modelId="{F9E959B2-ABEB-4AE0-A0EE-536B500E8B59}" srcId="{AE0E8AA5-F9D9-4B2E-9B4B-66C7257B1CF3}" destId="{00E9382D-7AA5-4374-AB80-69B90AFC1D06}" srcOrd="0" destOrd="0" parTransId="{676069FD-5CBB-45B7-AEAB-B7B85E8A7A43}" sibTransId="{47BBD835-1B4E-4C9F-A06F-A5421F3F8082}"/>
    <dgm:cxn modelId="{87AA71B5-0A41-4F00-8EE5-B1B7733CC76F}" type="presOf" srcId="{D058D5D6-76CD-46F6-90A5-CCB675F1AB8F}" destId="{4AE531AF-79B5-45BD-83D3-53437D949D8B}" srcOrd="0" destOrd="0" presId="urn:microsoft.com/office/officeart/2009/3/layout/StepUpProcess"/>
    <dgm:cxn modelId="{87C9F5C3-8F3C-4816-9AE4-06564B842B53}" type="presOf" srcId="{AE0E8AA5-F9D9-4B2E-9B4B-66C7257B1CF3}" destId="{B3E894B0-6DB6-4C8A-8902-23ED06A22BB3}" srcOrd="0" destOrd="0" presId="urn:microsoft.com/office/officeart/2009/3/layout/StepUpProcess"/>
    <dgm:cxn modelId="{2151D260-C046-427A-AEEB-CA9D22531FEB}" srcId="{AE0E8AA5-F9D9-4B2E-9B4B-66C7257B1CF3}" destId="{26890944-40CA-421A-B157-4F370743DE6E}" srcOrd="2" destOrd="0" parTransId="{C6EAC68B-7DCD-4F2A-98B0-DE4C864BF2D4}" sibTransId="{C77B092B-AC7F-4396-A183-D65C75A87774}"/>
    <dgm:cxn modelId="{2E5F6704-AA64-4BBB-8A6F-3B19DCBB97C1}" type="presParOf" srcId="{B3E894B0-6DB6-4C8A-8902-23ED06A22BB3}" destId="{E534FAD8-DC5F-4956-92EA-43A7EFB794CC}" srcOrd="0" destOrd="0" presId="urn:microsoft.com/office/officeart/2009/3/layout/StepUpProcess"/>
    <dgm:cxn modelId="{D4DB580E-5886-4481-AC0B-22E567B961CE}" type="presParOf" srcId="{E534FAD8-DC5F-4956-92EA-43A7EFB794CC}" destId="{D362A90B-6B4B-4DA8-8634-B6214E9D929E}" srcOrd="0" destOrd="0" presId="urn:microsoft.com/office/officeart/2009/3/layout/StepUpProcess"/>
    <dgm:cxn modelId="{5C6E730F-07BE-4FBB-96DC-783D640003AE}" type="presParOf" srcId="{E534FAD8-DC5F-4956-92EA-43A7EFB794CC}" destId="{4979D085-ADF8-46A2-AC20-9E6D54B74090}" srcOrd="1" destOrd="0" presId="urn:microsoft.com/office/officeart/2009/3/layout/StepUpProcess"/>
    <dgm:cxn modelId="{FEBEE77B-AC16-41BD-B933-6DBA2706C6AB}" type="presParOf" srcId="{E534FAD8-DC5F-4956-92EA-43A7EFB794CC}" destId="{F87FD775-E0A7-4AAD-87EA-D90CD27C6386}" srcOrd="2" destOrd="0" presId="urn:microsoft.com/office/officeart/2009/3/layout/StepUpProcess"/>
    <dgm:cxn modelId="{5FE42C8E-7F18-4BE9-9CE7-44A3FEB7933E}" type="presParOf" srcId="{B3E894B0-6DB6-4C8A-8902-23ED06A22BB3}" destId="{94C16055-21E0-424F-9360-A7E0616E22A1}" srcOrd="1" destOrd="0" presId="urn:microsoft.com/office/officeart/2009/3/layout/StepUpProcess"/>
    <dgm:cxn modelId="{17BC92A2-BAE5-4726-BBF2-24C6F4A61906}" type="presParOf" srcId="{94C16055-21E0-424F-9360-A7E0616E22A1}" destId="{CBB71638-B64B-4D91-9417-9B78232432D5}" srcOrd="0" destOrd="0" presId="urn:microsoft.com/office/officeart/2009/3/layout/StepUpProcess"/>
    <dgm:cxn modelId="{89F7EE98-8F44-40EC-B272-43493AFC6578}" type="presParOf" srcId="{B3E894B0-6DB6-4C8A-8902-23ED06A22BB3}" destId="{25FADB0D-2D51-4F03-9BC6-E442F429E462}" srcOrd="2" destOrd="0" presId="urn:microsoft.com/office/officeart/2009/3/layout/StepUpProcess"/>
    <dgm:cxn modelId="{E026919F-9B2F-445E-BAF5-32B017B42785}" type="presParOf" srcId="{25FADB0D-2D51-4F03-9BC6-E442F429E462}" destId="{53CBE275-7A8B-4BA2-8B28-A611CF2A430C}" srcOrd="0" destOrd="0" presId="urn:microsoft.com/office/officeart/2009/3/layout/StepUpProcess"/>
    <dgm:cxn modelId="{A44A0351-54A6-4E02-A5FC-D7055B9C7519}" type="presParOf" srcId="{25FADB0D-2D51-4F03-9BC6-E442F429E462}" destId="{4AE531AF-79B5-45BD-83D3-53437D949D8B}" srcOrd="1" destOrd="0" presId="urn:microsoft.com/office/officeart/2009/3/layout/StepUpProcess"/>
    <dgm:cxn modelId="{BE406476-A2F9-4DA7-A5F8-22A78D6A2F61}" type="presParOf" srcId="{25FADB0D-2D51-4F03-9BC6-E442F429E462}" destId="{1F578C1F-1020-42CD-823F-D76BD8777566}" srcOrd="2" destOrd="0" presId="urn:microsoft.com/office/officeart/2009/3/layout/StepUpProcess"/>
    <dgm:cxn modelId="{8E3D43BD-9C0D-48BB-82EF-648CDCA9C664}" type="presParOf" srcId="{B3E894B0-6DB6-4C8A-8902-23ED06A22BB3}" destId="{1D1AF158-8544-48A0-9B4C-8B3D9A28F96E}" srcOrd="3" destOrd="0" presId="urn:microsoft.com/office/officeart/2009/3/layout/StepUpProcess"/>
    <dgm:cxn modelId="{2FAB2DB4-BDB7-4161-AE76-3FFA09E0B6F3}" type="presParOf" srcId="{1D1AF158-8544-48A0-9B4C-8B3D9A28F96E}" destId="{0DC4360B-EADD-438D-905D-03D135FF6C67}" srcOrd="0" destOrd="0" presId="urn:microsoft.com/office/officeart/2009/3/layout/StepUpProcess"/>
    <dgm:cxn modelId="{11EA0AAD-E30F-4F17-983E-BB3D2C6A1037}" type="presParOf" srcId="{B3E894B0-6DB6-4C8A-8902-23ED06A22BB3}" destId="{BE4FD0CD-78AA-414C-AD7E-F04C6B6FFD53}" srcOrd="4" destOrd="0" presId="urn:microsoft.com/office/officeart/2009/3/layout/StepUpProcess"/>
    <dgm:cxn modelId="{E11FF162-31DF-441A-8C5E-5590DED0A69F}" type="presParOf" srcId="{BE4FD0CD-78AA-414C-AD7E-F04C6B6FFD53}" destId="{6A5DA506-AEE6-4391-B2BA-B211EAE1E5CC}" srcOrd="0" destOrd="0" presId="urn:microsoft.com/office/officeart/2009/3/layout/StepUpProcess"/>
    <dgm:cxn modelId="{F5406F73-EAF6-46C2-90EB-4C8DF2B5D539}" type="presParOf" srcId="{BE4FD0CD-78AA-414C-AD7E-F04C6B6FFD53}" destId="{BC5860FC-9048-4CB8-A449-E563D51F241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538208-B70E-4F89-973D-45D1D0C7E3E2}"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DCADF0A2-F78A-4EE1-B954-FD15108C72EE}">
      <dgm:prSet phldrT="[Text]"/>
      <dgm:spPr>
        <a:ln>
          <a:solidFill>
            <a:schemeClr val="accent2">
              <a:lumMod val="75000"/>
            </a:schemeClr>
          </a:solidFill>
        </a:ln>
      </dgm:spPr>
      <dgm:t>
        <a:bodyPr/>
        <a:lstStyle/>
        <a:p>
          <a:r>
            <a:rPr lang="en-US" b="1" dirty="0" smtClean="0">
              <a:solidFill>
                <a:schemeClr val="tx1"/>
              </a:solidFill>
            </a:rPr>
            <a:t>The Dean </a:t>
          </a:r>
          <a:r>
            <a:rPr lang="en-US" b="1" dirty="0">
              <a:solidFill>
                <a:schemeClr val="tx1"/>
              </a:solidFill>
            </a:rPr>
            <a:t>reviews </a:t>
          </a:r>
          <a:r>
            <a:rPr lang="en-US" b="1" dirty="0" smtClean="0">
              <a:solidFill>
                <a:schemeClr val="tx1"/>
              </a:solidFill>
            </a:rPr>
            <a:t>evidence  Description by  provided by Instructor  </a:t>
          </a:r>
          <a:endParaRPr lang="en-US" b="1" dirty="0">
            <a:solidFill>
              <a:schemeClr val="tx1"/>
            </a:solidFill>
          </a:endParaRPr>
        </a:p>
      </dgm:t>
    </dgm:pt>
    <dgm:pt modelId="{256A477B-7FA0-491E-B8C0-C01350CE3974}" type="parTrans" cxnId="{65F11DD6-E859-4B87-B79E-4FA10567A180}">
      <dgm:prSet/>
      <dgm:spPr/>
      <dgm:t>
        <a:bodyPr/>
        <a:lstStyle/>
        <a:p>
          <a:endParaRPr lang="en-US"/>
        </a:p>
      </dgm:t>
    </dgm:pt>
    <dgm:pt modelId="{6F20D037-F37E-404A-AE98-3249D150FAB9}" type="sibTrans" cxnId="{65F11DD6-E859-4B87-B79E-4FA10567A180}">
      <dgm:prSet/>
      <dgm:spPr/>
      <dgm:t>
        <a:bodyPr/>
        <a:lstStyle/>
        <a:p>
          <a:endParaRPr lang="en-US"/>
        </a:p>
      </dgm:t>
    </dgm:pt>
    <dgm:pt modelId="{B32E5365-5D4A-4C2A-A6C7-B6A1D14E14A5}">
      <dgm:prSet phldrT="[Text]" custT="1"/>
      <dgm:spPr/>
      <dgm:t>
        <a:bodyPr/>
        <a:lstStyle/>
        <a:p>
          <a:r>
            <a:rPr lang="en-US" sz="1400" b="1" dirty="0" smtClean="0"/>
            <a:t>Plagiarism  </a:t>
          </a:r>
          <a:r>
            <a:rPr lang="en-US" sz="1400" b="1" dirty="0"/>
            <a:t>report filed with </a:t>
          </a:r>
          <a:r>
            <a:rPr lang="en-US" sz="1400" b="1" dirty="0" smtClean="0"/>
            <a:t>the Quality Nominee and the  Dean of School via a notification report system online (portal</a:t>
          </a:r>
          <a:r>
            <a:rPr lang="en-US" sz="1100" b="1" dirty="0" smtClean="0"/>
            <a:t>) </a:t>
          </a:r>
          <a:endParaRPr lang="en-US" sz="1100" b="1" dirty="0"/>
        </a:p>
      </dgm:t>
    </dgm:pt>
    <dgm:pt modelId="{40AF40EE-60CE-40BE-BEF4-395080BD6A55}" type="parTrans" cxnId="{DFAABD8C-88BE-4F87-8567-FDC1CCE7B432}">
      <dgm:prSet/>
      <dgm:spPr/>
      <dgm:t>
        <a:bodyPr/>
        <a:lstStyle/>
        <a:p>
          <a:endParaRPr lang="en-US"/>
        </a:p>
      </dgm:t>
    </dgm:pt>
    <dgm:pt modelId="{1A726AA1-B88C-47E4-BF6B-3EA3A4A7ED56}" type="sibTrans" cxnId="{DFAABD8C-88BE-4F87-8567-FDC1CCE7B432}">
      <dgm:prSet/>
      <dgm:spPr/>
      <dgm:t>
        <a:bodyPr/>
        <a:lstStyle/>
        <a:p>
          <a:endParaRPr lang="en-US"/>
        </a:p>
      </dgm:t>
    </dgm:pt>
    <dgm:pt modelId="{896900A0-E45D-4B7A-9466-6ADA2FABD41F}">
      <dgm:prSet phldrT="[Text]" custT="1"/>
      <dgm:spPr/>
      <dgm:t>
        <a:bodyPr/>
        <a:lstStyle/>
        <a:p>
          <a:r>
            <a:rPr lang="en-US" sz="1400" b="1" dirty="0"/>
            <a:t>Dean </a:t>
          </a:r>
          <a:r>
            <a:rPr lang="en-US" sz="1400" b="1" dirty="0" smtClean="0"/>
            <a:t>takes action depending on the individual case. If needed </a:t>
          </a:r>
          <a:r>
            <a:rPr lang="en-US" sz="1400" b="1" smtClean="0"/>
            <a:t>forms a committee to choose </a:t>
          </a:r>
          <a:r>
            <a:rPr lang="en-US" sz="1400" b="1" dirty="0" smtClean="0"/>
            <a:t>an appropriate action</a:t>
          </a:r>
          <a:endParaRPr lang="en-US" sz="1400" b="1" dirty="0"/>
        </a:p>
      </dgm:t>
    </dgm:pt>
    <dgm:pt modelId="{8116A700-E40E-4832-8EFD-CD420139CEC0}" type="parTrans" cxnId="{1929C0B8-9A4B-456E-90FE-4936FDE22C94}">
      <dgm:prSet/>
      <dgm:spPr/>
      <dgm:t>
        <a:bodyPr/>
        <a:lstStyle/>
        <a:p>
          <a:endParaRPr lang="en-US"/>
        </a:p>
      </dgm:t>
    </dgm:pt>
    <dgm:pt modelId="{F1F1D60A-1C17-4CA7-9C18-B20136DAFD03}" type="sibTrans" cxnId="{1929C0B8-9A4B-456E-90FE-4936FDE22C94}">
      <dgm:prSet/>
      <dgm:spPr/>
      <dgm:t>
        <a:bodyPr/>
        <a:lstStyle/>
        <a:p>
          <a:endParaRPr lang="en-US"/>
        </a:p>
      </dgm:t>
    </dgm:pt>
    <dgm:pt modelId="{CB40AE83-7136-4D7F-A277-4672602DB004}">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b="1" dirty="0">
              <a:solidFill>
                <a:schemeClr val="tx1"/>
              </a:solidFill>
            </a:rPr>
            <a:t>Deans Council  reviews </a:t>
          </a:r>
          <a:r>
            <a:rPr lang="en-US" b="1" dirty="0" smtClean="0">
              <a:solidFill>
                <a:schemeClr val="tx1"/>
              </a:solidFill>
            </a:rPr>
            <a:t>recommendation only for suspension </a:t>
          </a:r>
          <a:r>
            <a:rPr lang="en-US" b="1" dirty="0" err="1" smtClean="0">
              <a:solidFill>
                <a:schemeClr val="tx1"/>
              </a:solidFill>
            </a:rPr>
            <a:t>snd</a:t>
          </a:r>
          <a:r>
            <a:rPr lang="en-US" b="1" dirty="0" smtClean="0">
              <a:solidFill>
                <a:schemeClr val="tx1"/>
              </a:solidFill>
            </a:rPr>
            <a:t> expulsion  </a:t>
          </a:r>
          <a:endParaRPr lang="en-US" b="1" dirty="0">
            <a:solidFill>
              <a:schemeClr val="tx1"/>
            </a:solidFill>
          </a:endParaRPr>
        </a:p>
      </dgm:t>
    </dgm:pt>
    <dgm:pt modelId="{E3243F8A-BCB3-40BF-8FC8-E7A64D2AA432}" type="parTrans" cxnId="{A8949796-73DA-4976-916C-9F42A76B7883}">
      <dgm:prSet/>
      <dgm:spPr/>
      <dgm:t>
        <a:bodyPr/>
        <a:lstStyle/>
        <a:p>
          <a:endParaRPr lang="en-US"/>
        </a:p>
      </dgm:t>
    </dgm:pt>
    <dgm:pt modelId="{85F66A41-ECD5-42FC-861B-DF9AC92BA348}" type="sibTrans" cxnId="{A8949796-73DA-4976-916C-9F42A76B7883}">
      <dgm:prSet/>
      <dgm:spPr/>
      <dgm:t>
        <a:bodyPr/>
        <a:lstStyle/>
        <a:p>
          <a:endParaRPr lang="en-US"/>
        </a:p>
      </dgm:t>
    </dgm:pt>
    <dgm:pt modelId="{1E207CE0-1E6C-4A8C-8641-021ACF96A1D9}">
      <dgm:prSet phldrT="[Text]"/>
      <dgm:spPr/>
      <dgm:t>
        <a:bodyPr/>
        <a:lstStyle/>
        <a:p>
          <a:r>
            <a:rPr lang="en-US" b="1" dirty="0" smtClean="0"/>
            <a:t>If the case is severe , a Committee </a:t>
          </a:r>
          <a:r>
            <a:rPr lang="en-US" b="1" dirty="0"/>
            <a:t>reviews </a:t>
          </a:r>
          <a:r>
            <a:rPr lang="en-US" b="1" dirty="0" smtClean="0"/>
            <a:t>the evidence </a:t>
          </a:r>
          <a:r>
            <a:rPr lang="en-US" b="1" dirty="0"/>
            <a:t>and interviews faculty and student </a:t>
          </a:r>
        </a:p>
      </dgm:t>
    </dgm:pt>
    <dgm:pt modelId="{4656D373-7F7E-46BF-A0E0-ACE592715B05}" type="parTrans" cxnId="{9E4F8639-8F8C-4BF7-92C2-2286A4DEB2BD}">
      <dgm:prSet/>
      <dgm:spPr/>
      <dgm:t>
        <a:bodyPr/>
        <a:lstStyle/>
        <a:p>
          <a:endParaRPr lang="en-US"/>
        </a:p>
      </dgm:t>
    </dgm:pt>
    <dgm:pt modelId="{A2492231-3B56-4EF4-AAC2-15097A6775B6}" type="sibTrans" cxnId="{9E4F8639-8F8C-4BF7-92C2-2286A4DEB2BD}">
      <dgm:prSet/>
      <dgm:spPr/>
      <dgm:t>
        <a:bodyPr/>
        <a:lstStyle/>
        <a:p>
          <a:endParaRPr lang="en-US"/>
        </a:p>
      </dgm:t>
    </dgm:pt>
    <dgm:pt modelId="{C07665A6-6F2A-4A88-8ACA-D23715AC3C9F}">
      <dgm:prSet phldrT="[Text]"/>
      <dgm:spPr/>
      <dgm:t>
        <a:bodyPr/>
        <a:lstStyle/>
        <a:p>
          <a:r>
            <a:rPr lang="en-US" b="1" dirty="0"/>
            <a:t>Committee issues recommendation </a:t>
          </a:r>
          <a:r>
            <a:rPr lang="en-US" b="1" dirty="0" smtClean="0"/>
            <a:t>for the </a:t>
          </a:r>
          <a:r>
            <a:rPr lang="en-US" b="1" dirty="0" err="1" smtClean="0"/>
            <a:t>Deans’s</a:t>
          </a:r>
          <a:r>
            <a:rPr lang="en-US" b="1" dirty="0" smtClean="0"/>
            <a:t> Council</a:t>
          </a:r>
          <a:endParaRPr lang="en-US" b="1" dirty="0"/>
        </a:p>
      </dgm:t>
    </dgm:pt>
    <dgm:pt modelId="{32A4A1C2-9978-4B0E-8ABB-78C304BB9B08}" type="parTrans" cxnId="{B87E1DFD-1DBC-4DB6-A0CB-A47504617E3D}">
      <dgm:prSet/>
      <dgm:spPr/>
      <dgm:t>
        <a:bodyPr/>
        <a:lstStyle/>
        <a:p>
          <a:endParaRPr lang="en-US"/>
        </a:p>
      </dgm:t>
    </dgm:pt>
    <dgm:pt modelId="{7C610D51-E015-4790-9E58-B727F99189D6}" type="sibTrans" cxnId="{B87E1DFD-1DBC-4DB6-A0CB-A47504617E3D}">
      <dgm:prSet/>
      <dgm:spPr/>
      <dgm:t>
        <a:bodyPr/>
        <a:lstStyle/>
        <a:p>
          <a:endParaRPr lang="en-US"/>
        </a:p>
      </dgm:t>
    </dgm:pt>
    <dgm:pt modelId="{619C17C7-2D1B-4F6C-9C07-AD8A1B2BAB06}">
      <dgm:prSet phldrT="[Text]" custT="1"/>
      <dgm:spPr/>
      <dgm:t>
        <a:bodyPr/>
        <a:lstStyle/>
        <a:p>
          <a:endParaRPr lang="en-US" sz="1100" b="1" dirty="0"/>
        </a:p>
      </dgm:t>
    </dgm:pt>
    <dgm:pt modelId="{F5011711-70DD-43F1-9D41-2DFFD5AF09F3}" type="parTrans" cxnId="{A26A86FA-D5D4-469A-8F27-4326EAB87849}">
      <dgm:prSet/>
      <dgm:spPr/>
      <dgm:t>
        <a:bodyPr/>
        <a:lstStyle/>
        <a:p>
          <a:endParaRPr lang="en-US"/>
        </a:p>
      </dgm:t>
    </dgm:pt>
    <dgm:pt modelId="{2481BD3E-6502-4B26-A386-025AEFCAA1DC}" type="sibTrans" cxnId="{A26A86FA-D5D4-469A-8F27-4326EAB87849}">
      <dgm:prSet/>
      <dgm:spPr/>
      <dgm:t>
        <a:bodyPr/>
        <a:lstStyle/>
        <a:p>
          <a:endParaRPr lang="en-US"/>
        </a:p>
      </dgm:t>
    </dgm:pt>
    <dgm:pt modelId="{0C684C9C-D575-4D57-BD2C-671D0B8DB376}">
      <dgm:prSet phldrT="[Text]"/>
      <dgm:spPr/>
      <dgm:t>
        <a:bodyPr/>
        <a:lstStyle/>
        <a:p>
          <a:endParaRPr lang="en-US" dirty="0"/>
        </a:p>
      </dgm:t>
    </dgm:pt>
    <dgm:pt modelId="{53104994-0074-4FC2-A1B3-13831F6BDE14}" type="sibTrans" cxnId="{4C3D0D1A-F76E-4492-8C37-A8A7FE23BEDC}">
      <dgm:prSet/>
      <dgm:spPr/>
      <dgm:t>
        <a:bodyPr/>
        <a:lstStyle/>
        <a:p>
          <a:endParaRPr lang="en-US"/>
        </a:p>
      </dgm:t>
    </dgm:pt>
    <dgm:pt modelId="{ECA1BE0E-A09B-4FCA-91F8-C823B36DE4B0}" type="parTrans" cxnId="{4C3D0D1A-F76E-4492-8C37-A8A7FE23BEDC}">
      <dgm:prSet/>
      <dgm:spPr/>
      <dgm:t>
        <a:bodyPr/>
        <a:lstStyle/>
        <a:p>
          <a:endParaRPr lang="en-US"/>
        </a:p>
      </dgm:t>
    </dgm:pt>
    <dgm:pt modelId="{6CE4430B-934D-4F10-B4EE-F89A4C142097}" type="pres">
      <dgm:prSet presAssocID="{93538208-B70E-4F89-973D-45D1D0C7E3E2}" presName="Name0" presStyleCnt="0">
        <dgm:presLayoutVars>
          <dgm:dir/>
          <dgm:animLvl val="lvl"/>
          <dgm:resizeHandles val="exact"/>
        </dgm:presLayoutVars>
      </dgm:prSet>
      <dgm:spPr/>
      <dgm:t>
        <a:bodyPr/>
        <a:lstStyle/>
        <a:p>
          <a:endParaRPr lang="en-US"/>
        </a:p>
      </dgm:t>
    </dgm:pt>
    <dgm:pt modelId="{383C9561-FB57-4F5F-86BC-FD99134490B5}" type="pres">
      <dgm:prSet presAssocID="{93538208-B70E-4F89-973D-45D1D0C7E3E2}" presName="tSp" presStyleCnt="0"/>
      <dgm:spPr/>
    </dgm:pt>
    <dgm:pt modelId="{218836B8-74F9-4FFC-8789-079717E7B5D3}" type="pres">
      <dgm:prSet presAssocID="{93538208-B70E-4F89-973D-45D1D0C7E3E2}" presName="bSp" presStyleCnt="0"/>
      <dgm:spPr/>
    </dgm:pt>
    <dgm:pt modelId="{32D2DBB8-E722-41B3-9780-9EB2F7A2FF95}" type="pres">
      <dgm:prSet presAssocID="{93538208-B70E-4F89-973D-45D1D0C7E3E2}" presName="process" presStyleCnt="0"/>
      <dgm:spPr/>
    </dgm:pt>
    <dgm:pt modelId="{A8342FEB-B1F9-4EFD-838F-8F06DCBD2A58}" type="pres">
      <dgm:prSet presAssocID="{DCADF0A2-F78A-4EE1-B954-FD15108C72EE}" presName="composite1" presStyleCnt="0"/>
      <dgm:spPr/>
    </dgm:pt>
    <dgm:pt modelId="{D2FCB6B1-93A7-436E-99CA-6A1C651B895B}" type="pres">
      <dgm:prSet presAssocID="{DCADF0A2-F78A-4EE1-B954-FD15108C72EE}" presName="dummyNode1" presStyleLbl="node1" presStyleIdx="0" presStyleCnt="3"/>
      <dgm:spPr/>
    </dgm:pt>
    <dgm:pt modelId="{D4AA728E-5283-4182-8ABF-5D217C8EC18C}" type="pres">
      <dgm:prSet presAssocID="{DCADF0A2-F78A-4EE1-B954-FD15108C72EE}" presName="childNode1" presStyleLbl="bgAcc1" presStyleIdx="0" presStyleCnt="3" custScaleX="149180" custScaleY="70490" custLinFactNeighborX="4841" custLinFactNeighborY="-20827">
        <dgm:presLayoutVars>
          <dgm:bulletEnabled val="1"/>
        </dgm:presLayoutVars>
      </dgm:prSet>
      <dgm:spPr/>
      <dgm:t>
        <a:bodyPr/>
        <a:lstStyle/>
        <a:p>
          <a:endParaRPr lang="en-US"/>
        </a:p>
      </dgm:t>
    </dgm:pt>
    <dgm:pt modelId="{FCBE22C3-862F-4F06-A984-88F03E285C05}" type="pres">
      <dgm:prSet presAssocID="{DCADF0A2-F78A-4EE1-B954-FD15108C72EE}" presName="childNode1tx" presStyleLbl="bgAcc1" presStyleIdx="0" presStyleCnt="3">
        <dgm:presLayoutVars>
          <dgm:bulletEnabled val="1"/>
        </dgm:presLayoutVars>
      </dgm:prSet>
      <dgm:spPr/>
      <dgm:t>
        <a:bodyPr/>
        <a:lstStyle/>
        <a:p>
          <a:endParaRPr lang="en-US"/>
        </a:p>
      </dgm:t>
    </dgm:pt>
    <dgm:pt modelId="{DC4D701D-D3F9-4A7D-84DC-0518F6E359FE}" type="pres">
      <dgm:prSet presAssocID="{DCADF0A2-F78A-4EE1-B954-FD15108C72EE}" presName="parentNode1" presStyleLbl="node1" presStyleIdx="0" presStyleCnt="3" custScaleX="140627" custLinFactNeighborX="-1686" custLinFactNeighborY="9825">
        <dgm:presLayoutVars>
          <dgm:chMax val="1"/>
          <dgm:bulletEnabled val="1"/>
        </dgm:presLayoutVars>
      </dgm:prSet>
      <dgm:spPr/>
      <dgm:t>
        <a:bodyPr/>
        <a:lstStyle/>
        <a:p>
          <a:endParaRPr lang="en-US"/>
        </a:p>
      </dgm:t>
    </dgm:pt>
    <dgm:pt modelId="{246F193B-0ACD-41DA-87E2-3EB26F66A062}" type="pres">
      <dgm:prSet presAssocID="{DCADF0A2-F78A-4EE1-B954-FD15108C72EE}" presName="connSite1" presStyleCnt="0"/>
      <dgm:spPr/>
    </dgm:pt>
    <dgm:pt modelId="{F234828C-77E4-46A2-B813-FB0CD49B6973}" type="pres">
      <dgm:prSet presAssocID="{6F20D037-F37E-404A-AE98-3249D150FAB9}" presName="Name9" presStyleLbl="sibTrans2D1" presStyleIdx="0" presStyleCnt="2" custLinFactNeighborX="-3309" custLinFactNeighborY="-10943"/>
      <dgm:spPr/>
      <dgm:t>
        <a:bodyPr/>
        <a:lstStyle/>
        <a:p>
          <a:endParaRPr lang="en-US"/>
        </a:p>
      </dgm:t>
    </dgm:pt>
    <dgm:pt modelId="{17F01C58-6D2D-4DB8-99D2-595083477FEF}" type="pres">
      <dgm:prSet presAssocID="{0C684C9C-D575-4D57-BD2C-671D0B8DB376}" presName="composite2" presStyleCnt="0"/>
      <dgm:spPr/>
    </dgm:pt>
    <dgm:pt modelId="{9A49F776-B483-4EAC-B051-458A8C18EEB3}" type="pres">
      <dgm:prSet presAssocID="{0C684C9C-D575-4D57-BD2C-671D0B8DB376}" presName="dummyNode2" presStyleLbl="node1" presStyleIdx="0" presStyleCnt="3"/>
      <dgm:spPr/>
    </dgm:pt>
    <dgm:pt modelId="{9DE50ECD-8ADE-4F0F-B66A-CCEAC76C06BE}" type="pres">
      <dgm:prSet presAssocID="{0C684C9C-D575-4D57-BD2C-671D0B8DB376}" presName="childNode2" presStyleLbl="bgAcc1" presStyleIdx="1" presStyleCnt="3" custScaleY="132374">
        <dgm:presLayoutVars>
          <dgm:bulletEnabled val="1"/>
        </dgm:presLayoutVars>
      </dgm:prSet>
      <dgm:spPr/>
      <dgm:t>
        <a:bodyPr/>
        <a:lstStyle/>
        <a:p>
          <a:endParaRPr lang="en-US"/>
        </a:p>
      </dgm:t>
    </dgm:pt>
    <dgm:pt modelId="{9F521163-4828-44FC-941F-CDA66360F054}" type="pres">
      <dgm:prSet presAssocID="{0C684C9C-D575-4D57-BD2C-671D0B8DB376}" presName="childNode2tx" presStyleLbl="bgAcc1" presStyleIdx="1" presStyleCnt="3">
        <dgm:presLayoutVars>
          <dgm:bulletEnabled val="1"/>
        </dgm:presLayoutVars>
      </dgm:prSet>
      <dgm:spPr/>
      <dgm:t>
        <a:bodyPr/>
        <a:lstStyle/>
        <a:p>
          <a:endParaRPr lang="en-US"/>
        </a:p>
      </dgm:t>
    </dgm:pt>
    <dgm:pt modelId="{559FC22F-B016-4896-AA1C-89C5A75BE25B}" type="pres">
      <dgm:prSet presAssocID="{0C684C9C-D575-4D57-BD2C-671D0B8DB376}" presName="parentNode2" presStyleLbl="node1" presStyleIdx="1" presStyleCnt="3" custLinFactNeighborX="-93105" custLinFactNeighborY="-75135">
        <dgm:presLayoutVars>
          <dgm:chMax val="0"/>
          <dgm:bulletEnabled val="1"/>
        </dgm:presLayoutVars>
      </dgm:prSet>
      <dgm:spPr/>
      <dgm:t>
        <a:bodyPr/>
        <a:lstStyle/>
        <a:p>
          <a:endParaRPr lang="en-US"/>
        </a:p>
      </dgm:t>
    </dgm:pt>
    <dgm:pt modelId="{1D12DF79-47A1-49F9-BE05-73AA5DBBBB42}" type="pres">
      <dgm:prSet presAssocID="{0C684C9C-D575-4D57-BD2C-671D0B8DB376}" presName="connSite2" presStyleCnt="0"/>
      <dgm:spPr/>
    </dgm:pt>
    <dgm:pt modelId="{F16CEBD1-81E3-4363-AA55-D9FBE546C730}" type="pres">
      <dgm:prSet presAssocID="{53104994-0074-4FC2-A1B3-13831F6BDE14}" presName="Name18" presStyleLbl="sibTrans2D1" presStyleIdx="1" presStyleCnt="2" custLinFactNeighborX="22503" custLinFactNeighborY="18002"/>
      <dgm:spPr/>
      <dgm:t>
        <a:bodyPr/>
        <a:lstStyle/>
        <a:p>
          <a:endParaRPr lang="en-US"/>
        </a:p>
      </dgm:t>
    </dgm:pt>
    <dgm:pt modelId="{BD75F601-0CA8-40F4-AACF-1366CB78955B}" type="pres">
      <dgm:prSet presAssocID="{CB40AE83-7136-4D7F-A277-4672602DB004}" presName="composite1" presStyleCnt="0"/>
      <dgm:spPr/>
    </dgm:pt>
    <dgm:pt modelId="{C65FD35D-E9FD-48F1-ACB5-75AB92A89079}" type="pres">
      <dgm:prSet presAssocID="{CB40AE83-7136-4D7F-A277-4672602DB004}" presName="dummyNode1" presStyleLbl="node1" presStyleIdx="1" presStyleCnt="3"/>
      <dgm:spPr/>
    </dgm:pt>
    <dgm:pt modelId="{0F7FE6C1-4D85-406F-978D-8321CCC7D814}" type="pres">
      <dgm:prSet presAssocID="{CB40AE83-7136-4D7F-A277-4672602DB004}" presName="childNode1" presStyleLbl="bgAcc1" presStyleIdx="2" presStyleCnt="3">
        <dgm:presLayoutVars>
          <dgm:bulletEnabled val="1"/>
        </dgm:presLayoutVars>
      </dgm:prSet>
      <dgm:spPr/>
      <dgm:t>
        <a:bodyPr/>
        <a:lstStyle/>
        <a:p>
          <a:endParaRPr lang="en-US"/>
        </a:p>
      </dgm:t>
    </dgm:pt>
    <dgm:pt modelId="{21BEAA23-56FC-4DB9-ACD5-B155903D4F92}" type="pres">
      <dgm:prSet presAssocID="{CB40AE83-7136-4D7F-A277-4672602DB004}" presName="childNode1tx" presStyleLbl="bgAcc1" presStyleIdx="2" presStyleCnt="3">
        <dgm:presLayoutVars>
          <dgm:bulletEnabled val="1"/>
        </dgm:presLayoutVars>
      </dgm:prSet>
      <dgm:spPr/>
      <dgm:t>
        <a:bodyPr/>
        <a:lstStyle/>
        <a:p>
          <a:endParaRPr lang="en-US"/>
        </a:p>
      </dgm:t>
    </dgm:pt>
    <dgm:pt modelId="{B66C87DD-3029-4FC1-96E4-2455FC0383A9}" type="pres">
      <dgm:prSet presAssocID="{CB40AE83-7136-4D7F-A277-4672602DB004}" presName="parentNode1" presStyleLbl="node1" presStyleIdx="2" presStyleCnt="3" custScaleY="103830" custLinFactNeighborX="-6840" custLinFactNeighborY="26535">
        <dgm:presLayoutVars>
          <dgm:chMax val="1"/>
          <dgm:bulletEnabled val="1"/>
        </dgm:presLayoutVars>
      </dgm:prSet>
      <dgm:spPr/>
      <dgm:t>
        <a:bodyPr/>
        <a:lstStyle/>
        <a:p>
          <a:endParaRPr lang="en-US"/>
        </a:p>
      </dgm:t>
    </dgm:pt>
    <dgm:pt modelId="{4FB30D61-411C-4AD9-9A4B-0D818985F99E}" type="pres">
      <dgm:prSet presAssocID="{CB40AE83-7136-4D7F-A277-4672602DB004}" presName="connSite1" presStyleCnt="0"/>
      <dgm:spPr/>
    </dgm:pt>
  </dgm:ptLst>
  <dgm:cxnLst>
    <dgm:cxn modelId="{11742083-F96E-4FE6-9DAD-BE0FCBADF5E2}" type="presOf" srcId="{619C17C7-2D1B-4F6C-9C07-AD8A1B2BAB06}" destId="{FCBE22C3-862F-4F06-A984-88F03E285C05}" srcOrd="1" destOrd="0" presId="urn:microsoft.com/office/officeart/2005/8/layout/hProcess4"/>
    <dgm:cxn modelId="{6ECABD53-DFBD-427E-9FFB-304F700A9647}" type="presOf" srcId="{0C684C9C-D575-4D57-BD2C-671D0B8DB376}" destId="{559FC22F-B016-4896-AA1C-89C5A75BE25B}" srcOrd="0" destOrd="0" presId="urn:microsoft.com/office/officeart/2005/8/layout/hProcess4"/>
    <dgm:cxn modelId="{1929C0B8-9A4B-456E-90FE-4936FDE22C94}" srcId="{0C684C9C-D575-4D57-BD2C-671D0B8DB376}" destId="{896900A0-E45D-4B7A-9466-6ADA2FABD41F}" srcOrd="0" destOrd="0" parTransId="{8116A700-E40E-4832-8EFD-CD420139CEC0}" sibTransId="{F1F1D60A-1C17-4CA7-9C18-B20136DAFD03}"/>
    <dgm:cxn modelId="{A8949796-73DA-4976-916C-9F42A76B7883}" srcId="{93538208-B70E-4F89-973D-45D1D0C7E3E2}" destId="{CB40AE83-7136-4D7F-A277-4672602DB004}" srcOrd="2" destOrd="0" parTransId="{E3243F8A-BCB3-40BF-8FC8-E7A64D2AA432}" sibTransId="{85F66A41-ECD5-42FC-861B-DF9AC92BA348}"/>
    <dgm:cxn modelId="{0A2AC3DB-62F9-4961-9464-A3973122FBCB}" type="presOf" srcId="{C07665A6-6F2A-4A88-8ACA-D23715AC3C9F}" destId="{0F7FE6C1-4D85-406F-978D-8321CCC7D814}" srcOrd="0" destOrd="1" presId="urn:microsoft.com/office/officeart/2005/8/layout/hProcess4"/>
    <dgm:cxn modelId="{BBBB84FD-03B0-455E-A840-77307DE7A2E6}" type="presOf" srcId="{896900A0-E45D-4B7A-9466-6ADA2FABD41F}" destId="{9F521163-4828-44FC-941F-CDA66360F054}" srcOrd="1" destOrd="0" presId="urn:microsoft.com/office/officeart/2005/8/layout/hProcess4"/>
    <dgm:cxn modelId="{A5AD5191-0BAD-4FD7-B7E7-02DEB341503C}" type="presOf" srcId="{93538208-B70E-4F89-973D-45D1D0C7E3E2}" destId="{6CE4430B-934D-4F10-B4EE-F89A4C142097}" srcOrd="0" destOrd="0" presId="urn:microsoft.com/office/officeart/2005/8/layout/hProcess4"/>
    <dgm:cxn modelId="{A9F4A8DC-5E8B-4290-B173-BE31AD4F2BFC}" type="presOf" srcId="{CB40AE83-7136-4D7F-A277-4672602DB004}" destId="{B66C87DD-3029-4FC1-96E4-2455FC0383A9}" srcOrd="0" destOrd="0" presId="urn:microsoft.com/office/officeart/2005/8/layout/hProcess4"/>
    <dgm:cxn modelId="{65F11DD6-E859-4B87-B79E-4FA10567A180}" srcId="{93538208-B70E-4F89-973D-45D1D0C7E3E2}" destId="{DCADF0A2-F78A-4EE1-B954-FD15108C72EE}" srcOrd="0" destOrd="0" parTransId="{256A477B-7FA0-491E-B8C0-C01350CE3974}" sibTransId="{6F20D037-F37E-404A-AE98-3249D150FAB9}"/>
    <dgm:cxn modelId="{D303862D-CE3F-4561-8EEE-B108A6F73397}" type="presOf" srcId="{896900A0-E45D-4B7A-9466-6ADA2FABD41F}" destId="{9DE50ECD-8ADE-4F0F-B66A-CCEAC76C06BE}" srcOrd="0" destOrd="0" presId="urn:microsoft.com/office/officeart/2005/8/layout/hProcess4"/>
    <dgm:cxn modelId="{9E4F8639-8F8C-4BF7-92C2-2286A4DEB2BD}" srcId="{CB40AE83-7136-4D7F-A277-4672602DB004}" destId="{1E207CE0-1E6C-4A8C-8641-021ACF96A1D9}" srcOrd="0" destOrd="0" parTransId="{4656D373-7F7E-46BF-A0E0-ACE592715B05}" sibTransId="{A2492231-3B56-4EF4-AAC2-15097A6775B6}"/>
    <dgm:cxn modelId="{77AB039A-AADC-4A1C-8C8E-3B7D5843D7E1}" type="presOf" srcId="{53104994-0074-4FC2-A1B3-13831F6BDE14}" destId="{F16CEBD1-81E3-4363-AA55-D9FBE546C730}" srcOrd="0" destOrd="0" presId="urn:microsoft.com/office/officeart/2005/8/layout/hProcess4"/>
    <dgm:cxn modelId="{D734E6A8-8041-4997-8E35-052262BE4300}" type="presOf" srcId="{B32E5365-5D4A-4C2A-A6C7-B6A1D14E14A5}" destId="{FCBE22C3-862F-4F06-A984-88F03E285C05}" srcOrd="1" destOrd="1" presId="urn:microsoft.com/office/officeart/2005/8/layout/hProcess4"/>
    <dgm:cxn modelId="{A26A86FA-D5D4-469A-8F27-4326EAB87849}" srcId="{DCADF0A2-F78A-4EE1-B954-FD15108C72EE}" destId="{619C17C7-2D1B-4F6C-9C07-AD8A1B2BAB06}" srcOrd="0" destOrd="0" parTransId="{F5011711-70DD-43F1-9D41-2DFFD5AF09F3}" sibTransId="{2481BD3E-6502-4B26-A386-025AEFCAA1DC}"/>
    <dgm:cxn modelId="{7FE38693-2EB4-46BF-B095-43142C33FB01}" type="presOf" srcId="{DCADF0A2-F78A-4EE1-B954-FD15108C72EE}" destId="{DC4D701D-D3F9-4A7D-84DC-0518F6E359FE}" srcOrd="0" destOrd="0" presId="urn:microsoft.com/office/officeart/2005/8/layout/hProcess4"/>
    <dgm:cxn modelId="{14982211-075A-4AD4-AFDF-603E985A9C1B}" type="presOf" srcId="{1E207CE0-1E6C-4A8C-8641-021ACF96A1D9}" destId="{21BEAA23-56FC-4DB9-ACD5-B155903D4F92}" srcOrd="1" destOrd="0" presId="urn:microsoft.com/office/officeart/2005/8/layout/hProcess4"/>
    <dgm:cxn modelId="{604C3B5D-B645-4E91-904A-8840D1836A12}" type="presOf" srcId="{B32E5365-5D4A-4C2A-A6C7-B6A1D14E14A5}" destId="{D4AA728E-5283-4182-8ABF-5D217C8EC18C}" srcOrd="0" destOrd="1" presId="urn:microsoft.com/office/officeart/2005/8/layout/hProcess4"/>
    <dgm:cxn modelId="{84FD97C0-BAD9-4E0D-B3F4-D0719B35A863}" type="presOf" srcId="{C07665A6-6F2A-4A88-8ACA-D23715AC3C9F}" destId="{21BEAA23-56FC-4DB9-ACD5-B155903D4F92}" srcOrd="1" destOrd="1" presId="urn:microsoft.com/office/officeart/2005/8/layout/hProcess4"/>
    <dgm:cxn modelId="{70A012FF-0B90-4C29-B8F5-F54103A326CB}" type="presOf" srcId="{6F20D037-F37E-404A-AE98-3249D150FAB9}" destId="{F234828C-77E4-46A2-B813-FB0CD49B6973}" srcOrd="0" destOrd="0" presId="urn:microsoft.com/office/officeart/2005/8/layout/hProcess4"/>
    <dgm:cxn modelId="{9718EE11-ACEA-4B4D-B6A3-BB3FF8FC8256}" type="presOf" srcId="{619C17C7-2D1B-4F6C-9C07-AD8A1B2BAB06}" destId="{D4AA728E-5283-4182-8ABF-5D217C8EC18C}" srcOrd="0" destOrd="0" presId="urn:microsoft.com/office/officeart/2005/8/layout/hProcess4"/>
    <dgm:cxn modelId="{B87E1DFD-1DBC-4DB6-A0CB-A47504617E3D}" srcId="{CB40AE83-7136-4D7F-A277-4672602DB004}" destId="{C07665A6-6F2A-4A88-8ACA-D23715AC3C9F}" srcOrd="1" destOrd="0" parTransId="{32A4A1C2-9978-4B0E-8ABB-78C304BB9B08}" sibTransId="{7C610D51-E015-4790-9E58-B727F99189D6}"/>
    <dgm:cxn modelId="{DFAABD8C-88BE-4F87-8567-FDC1CCE7B432}" srcId="{DCADF0A2-F78A-4EE1-B954-FD15108C72EE}" destId="{B32E5365-5D4A-4C2A-A6C7-B6A1D14E14A5}" srcOrd="1" destOrd="0" parTransId="{40AF40EE-60CE-40BE-BEF4-395080BD6A55}" sibTransId="{1A726AA1-B88C-47E4-BF6B-3EA3A4A7ED56}"/>
    <dgm:cxn modelId="{4C3D0D1A-F76E-4492-8C37-A8A7FE23BEDC}" srcId="{93538208-B70E-4F89-973D-45D1D0C7E3E2}" destId="{0C684C9C-D575-4D57-BD2C-671D0B8DB376}" srcOrd="1" destOrd="0" parTransId="{ECA1BE0E-A09B-4FCA-91F8-C823B36DE4B0}" sibTransId="{53104994-0074-4FC2-A1B3-13831F6BDE14}"/>
    <dgm:cxn modelId="{64BAF4BB-90DB-4976-935D-0ADCE004DDF1}" type="presOf" srcId="{1E207CE0-1E6C-4A8C-8641-021ACF96A1D9}" destId="{0F7FE6C1-4D85-406F-978D-8321CCC7D814}" srcOrd="0" destOrd="0" presId="urn:microsoft.com/office/officeart/2005/8/layout/hProcess4"/>
    <dgm:cxn modelId="{95DD49FC-6643-4284-9791-E008835FA1A3}" type="presParOf" srcId="{6CE4430B-934D-4F10-B4EE-F89A4C142097}" destId="{383C9561-FB57-4F5F-86BC-FD99134490B5}" srcOrd="0" destOrd="0" presId="urn:microsoft.com/office/officeart/2005/8/layout/hProcess4"/>
    <dgm:cxn modelId="{7C80247D-9CA4-4623-B23D-EA9AFE6ADE8A}" type="presParOf" srcId="{6CE4430B-934D-4F10-B4EE-F89A4C142097}" destId="{218836B8-74F9-4FFC-8789-079717E7B5D3}" srcOrd="1" destOrd="0" presId="urn:microsoft.com/office/officeart/2005/8/layout/hProcess4"/>
    <dgm:cxn modelId="{1AAE0D07-14A6-4387-A45E-A510C047DDA4}" type="presParOf" srcId="{6CE4430B-934D-4F10-B4EE-F89A4C142097}" destId="{32D2DBB8-E722-41B3-9780-9EB2F7A2FF95}" srcOrd="2" destOrd="0" presId="urn:microsoft.com/office/officeart/2005/8/layout/hProcess4"/>
    <dgm:cxn modelId="{B6EBF694-5586-4486-A31C-77885F147F7D}" type="presParOf" srcId="{32D2DBB8-E722-41B3-9780-9EB2F7A2FF95}" destId="{A8342FEB-B1F9-4EFD-838F-8F06DCBD2A58}" srcOrd="0" destOrd="0" presId="urn:microsoft.com/office/officeart/2005/8/layout/hProcess4"/>
    <dgm:cxn modelId="{EDA85D0D-B980-46E3-9231-4F6511A3DE14}" type="presParOf" srcId="{A8342FEB-B1F9-4EFD-838F-8F06DCBD2A58}" destId="{D2FCB6B1-93A7-436E-99CA-6A1C651B895B}" srcOrd="0" destOrd="0" presId="urn:microsoft.com/office/officeart/2005/8/layout/hProcess4"/>
    <dgm:cxn modelId="{599FBBB5-4264-47C8-BA6D-276B28935B39}" type="presParOf" srcId="{A8342FEB-B1F9-4EFD-838F-8F06DCBD2A58}" destId="{D4AA728E-5283-4182-8ABF-5D217C8EC18C}" srcOrd="1" destOrd="0" presId="urn:microsoft.com/office/officeart/2005/8/layout/hProcess4"/>
    <dgm:cxn modelId="{222D8D88-EB44-4E15-AF4D-C2A38799E5DB}" type="presParOf" srcId="{A8342FEB-B1F9-4EFD-838F-8F06DCBD2A58}" destId="{FCBE22C3-862F-4F06-A984-88F03E285C05}" srcOrd="2" destOrd="0" presId="urn:microsoft.com/office/officeart/2005/8/layout/hProcess4"/>
    <dgm:cxn modelId="{CECBE3B0-DB13-4A89-8B4C-B0BC25198609}" type="presParOf" srcId="{A8342FEB-B1F9-4EFD-838F-8F06DCBD2A58}" destId="{DC4D701D-D3F9-4A7D-84DC-0518F6E359FE}" srcOrd="3" destOrd="0" presId="urn:microsoft.com/office/officeart/2005/8/layout/hProcess4"/>
    <dgm:cxn modelId="{07CEB5FB-4287-4EEA-812D-F03B114C1440}" type="presParOf" srcId="{A8342FEB-B1F9-4EFD-838F-8F06DCBD2A58}" destId="{246F193B-0ACD-41DA-87E2-3EB26F66A062}" srcOrd="4" destOrd="0" presId="urn:microsoft.com/office/officeart/2005/8/layout/hProcess4"/>
    <dgm:cxn modelId="{CA6D8AD7-2818-4391-9E87-A377DDDAB610}" type="presParOf" srcId="{32D2DBB8-E722-41B3-9780-9EB2F7A2FF95}" destId="{F234828C-77E4-46A2-B813-FB0CD49B6973}" srcOrd="1" destOrd="0" presId="urn:microsoft.com/office/officeart/2005/8/layout/hProcess4"/>
    <dgm:cxn modelId="{5724EB5B-7446-46D2-BBE5-1C6A9ED5915A}" type="presParOf" srcId="{32D2DBB8-E722-41B3-9780-9EB2F7A2FF95}" destId="{17F01C58-6D2D-4DB8-99D2-595083477FEF}" srcOrd="2" destOrd="0" presId="urn:microsoft.com/office/officeart/2005/8/layout/hProcess4"/>
    <dgm:cxn modelId="{D7C38B8C-47E3-4646-9299-D09CD19A5E31}" type="presParOf" srcId="{17F01C58-6D2D-4DB8-99D2-595083477FEF}" destId="{9A49F776-B483-4EAC-B051-458A8C18EEB3}" srcOrd="0" destOrd="0" presId="urn:microsoft.com/office/officeart/2005/8/layout/hProcess4"/>
    <dgm:cxn modelId="{18B2700D-13A6-45FD-90AA-FF17879F3EDB}" type="presParOf" srcId="{17F01C58-6D2D-4DB8-99D2-595083477FEF}" destId="{9DE50ECD-8ADE-4F0F-B66A-CCEAC76C06BE}" srcOrd="1" destOrd="0" presId="urn:microsoft.com/office/officeart/2005/8/layout/hProcess4"/>
    <dgm:cxn modelId="{2BE03F71-69EB-4873-8EAC-0D054D1BBBBE}" type="presParOf" srcId="{17F01C58-6D2D-4DB8-99D2-595083477FEF}" destId="{9F521163-4828-44FC-941F-CDA66360F054}" srcOrd="2" destOrd="0" presId="urn:microsoft.com/office/officeart/2005/8/layout/hProcess4"/>
    <dgm:cxn modelId="{384A0BA1-D0D0-4230-834E-A7298D843078}" type="presParOf" srcId="{17F01C58-6D2D-4DB8-99D2-595083477FEF}" destId="{559FC22F-B016-4896-AA1C-89C5A75BE25B}" srcOrd="3" destOrd="0" presId="urn:microsoft.com/office/officeart/2005/8/layout/hProcess4"/>
    <dgm:cxn modelId="{43E5A483-FDDE-4347-A87D-83B2CEBCBC8F}" type="presParOf" srcId="{17F01C58-6D2D-4DB8-99D2-595083477FEF}" destId="{1D12DF79-47A1-49F9-BE05-73AA5DBBBB42}" srcOrd="4" destOrd="0" presId="urn:microsoft.com/office/officeart/2005/8/layout/hProcess4"/>
    <dgm:cxn modelId="{EAB8CEB2-0FCF-4C9D-A150-580027D555A2}" type="presParOf" srcId="{32D2DBB8-E722-41B3-9780-9EB2F7A2FF95}" destId="{F16CEBD1-81E3-4363-AA55-D9FBE546C730}" srcOrd="3" destOrd="0" presId="urn:microsoft.com/office/officeart/2005/8/layout/hProcess4"/>
    <dgm:cxn modelId="{28DF63BE-D869-4936-9B66-7B0034A41CC9}" type="presParOf" srcId="{32D2DBB8-E722-41B3-9780-9EB2F7A2FF95}" destId="{BD75F601-0CA8-40F4-AACF-1366CB78955B}" srcOrd="4" destOrd="0" presId="urn:microsoft.com/office/officeart/2005/8/layout/hProcess4"/>
    <dgm:cxn modelId="{5ADEA31A-D753-487C-9EC2-992E9077EC0D}" type="presParOf" srcId="{BD75F601-0CA8-40F4-AACF-1366CB78955B}" destId="{C65FD35D-E9FD-48F1-ACB5-75AB92A89079}" srcOrd="0" destOrd="0" presId="urn:microsoft.com/office/officeart/2005/8/layout/hProcess4"/>
    <dgm:cxn modelId="{03B44609-79C7-4BE9-86C9-F7E48088B42D}" type="presParOf" srcId="{BD75F601-0CA8-40F4-AACF-1366CB78955B}" destId="{0F7FE6C1-4D85-406F-978D-8321CCC7D814}" srcOrd="1" destOrd="0" presId="urn:microsoft.com/office/officeart/2005/8/layout/hProcess4"/>
    <dgm:cxn modelId="{DEFEC22D-3E40-405F-B006-A5BC29303648}" type="presParOf" srcId="{BD75F601-0CA8-40F4-AACF-1366CB78955B}" destId="{21BEAA23-56FC-4DB9-ACD5-B155903D4F92}" srcOrd="2" destOrd="0" presId="urn:microsoft.com/office/officeart/2005/8/layout/hProcess4"/>
    <dgm:cxn modelId="{62441559-EE4B-46BF-A7B9-B76FD115A737}" type="presParOf" srcId="{BD75F601-0CA8-40F4-AACF-1366CB78955B}" destId="{B66C87DD-3029-4FC1-96E4-2455FC0383A9}" srcOrd="3" destOrd="0" presId="urn:microsoft.com/office/officeart/2005/8/layout/hProcess4"/>
    <dgm:cxn modelId="{3F6A028C-2E87-41B7-A0D0-B955EA649789}" type="presParOf" srcId="{BD75F601-0CA8-40F4-AACF-1366CB78955B}" destId="{4FB30D61-411C-4AD9-9A4B-0D818985F99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0DE62-988D-4C54-AA62-4FF74F7BDCD0}">
      <dsp:nvSpPr>
        <dsp:cNvPr id="0" name=""/>
        <dsp:cNvSpPr/>
      </dsp:nvSpPr>
      <dsp:spPr>
        <a:xfrm>
          <a:off x="32275" y="0"/>
          <a:ext cx="2316533" cy="1580448"/>
        </a:xfrm>
        <a:prstGeom prst="rect">
          <a:avLst/>
        </a:prstGeom>
        <a:solidFill>
          <a:schemeClr val="bg1"/>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tx1"/>
              </a:solidFill>
            </a:rPr>
            <a:t>To </a:t>
          </a:r>
          <a:r>
            <a:rPr lang="en-US" sz="2800" b="1" kern="1200" dirty="0">
              <a:solidFill>
                <a:schemeClr val="tx1"/>
              </a:solidFill>
            </a:rPr>
            <a:t>achieve a </a:t>
          </a:r>
          <a:r>
            <a:rPr lang="en-US" sz="2800" b="1" kern="1200" dirty="0">
              <a:solidFill>
                <a:srgbClr val="00B050"/>
              </a:solidFill>
            </a:rPr>
            <a:t>PASS</a:t>
          </a:r>
          <a:r>
            <a:rPr lang="en-US" sz="2800" b="1" kern="1200" dirty="0">
              <a:solidFill>
                <a:schemeClr val="tx1"/>
              </a:solidFill>
            </a:rPr>
            <a:t> a Student</a:t>
          </a:r>
        </a:p>
      </dsp:txBody>
      <dsp:txXfrm>
        <a:off x="32275" y="0"/>
        <a:ext cx="2316533" cy="1580448"/>
      </dsp:txXfrm>
    </dsp:sp>
    <dsp:sp modelId="{860F8A35-F69F-4C8A-8BEB-99036A856CD9}">
      <dsp:nvSpPr>
        <dsp:cNvPr id="0" name=""/>
        <dsp:cNvSpPr/>
      </dsp:nvSpPr>
      <dsp:spPr>
        <a:xfrm>
          <a:off x="2613873" y="0"/>
          <a:ext cx="5501076" cy="1657350"/>
        </a:xfrm>
        <a:prstGeom prst="rect">
          <a:avLst/>
        </a:prstGeom>
        <a:solidFill>
          <a:schemeClr val="bg1"/>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solidFill>
                <a:schemeClr val="tx1"/>
              </a:solidFill>
            </a:rPr>
            <a:t>must have satisfied all </a:t>
          </a:r>
          <a:r>
            <a:rPr lang="en-US" sz="2400" b="1" kern="1200" dirty="0">
              <a:solidFill>
                <a:srgbClr val="00B050"/>
              </a:solidFill>
            </a:rPr>
            <a:t>PASS</a:t>
          </a:r>
          <a:r>
            <a:rPr lang="en-US" sz="2400" b="1" kern="1200" dirty="0">
              <a:solidFill>
                <a:schemeClr val="tx1"/>
              </a:solidFill>
            </a:rPr>
            <a:t> criteria for the LO’s, showing coverage of the UNIT content</a:t>
          </a:r>
        </a:p>
      </dsp:txBody>
      <dsp:txXfrm>
        <a:off x="2613873" y="0"/>
        <a:ext cx="5501076" cy="1657350"/>
      </dsp:txXfrm>
    </dsp:sp>
    <dsp:sp modelId="{ED92AE79-8943-4332-90C7-E0F836F406EF}">
      <dsp:nvSpPr>
        <dsp:cNvPr id="0" name=""/>
        <dsp:cNvSpPr/>
      </dsp:nvSpPr>
      <dsp:spPr>
        <a:xfrm>
          <a:off x="2771914" y="1792981"/>
          <a:ext cx="5356085" cy="1657350"/>
        </a:xfrm>
        <a:prstGeom prst="rect">
          <a:avLst/>
        </a:prstGeom>
        <a:solidFill>
          <a:schemeClr val="bg1"/>
        </a:solidFill>
        <a:ln w="285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solidFill>
                <a:schemeClr val="tx1"/>
              </a:solidFill>
            </a:rPr>
            <a:t>must have satisfied all the </a:t>
          </a:r>
          <a:r>
            <a:rPr lang="en-US" sz="2400" b="1" kern="1200" dirty="0">
              <a:solidFill>
                <a:srgbClr val="00B0F0"/>
              </a:solidFill>
            </a:rPr>
            <a:t>MERIT </a:t>
          </a:r>
          <a:r>
            <a:rPr lang="en-US" sz="2400" b="1" kern="1200" dirty="0">
              <a:solidFill>
                <a:schemeClr val="tx1"/>
              </a:solidFill>
            </a:rPr>
            <a:t>criteria ( and the </a:t>
          </a:r>
          <a:r>
            <a:rPr lang="en-US" sz="2400" b="1" kern="1200" dirty="0">
              <a:solidFill>
                <a:srgbClr val="00B050"/>
              </a:solidFill>
            </a:rPr>
            <a:t>Pass</a:t>
          </a:r>
          <a:r>
            <a:rPr lang="en-US" sz="2400" b="1" kern="1200" dirty="0">
              <a:solidFill>
                <a:schemeClr val="tx1"/>
              </a:solidFill>
            </a:rPr>
            <a:t> criteria) through high performance in each Learning Outcome</a:t>
          </a:r>
        </a:p>
      </dsp:txBody>
      <dsp:txXfrm>
        <a:off x="2771914" y="1792981"/>
        <a:ext cx="5356085" cy="1657350"/>
      </dsp:txXfrm>
    </dsp:sp>
    <dsp:sp modelId="{9B6216BE-78DC-4F28-B360-4A67CC0697CB}">
      <dsp:nvSpPr>
        <dsp:cNvPr id="0" name=""/>
        <dsp:cNvSpPr/>
      </dsp:nvSpPr>
      <dsp:spPr>
        <a:xfrm>
          <a:off x="0" y="1928364"/>
          <a:ext cx="2496493" cy="1580448"/>
        </a:xfrm>
        <a:prstGeom prst="rect">
          <a:avLst/>
        </a:prstGeom>
        <a:solidFill>
          <a:schemeClr val="bg1"/>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1"/>
              </a:solidFill>
            </a:rPr>
            <a:t>To  achieve </a:t>
          </a:r>
          <a:r>
            <a:rPr lang="en-US" sz="2800" b="1" kern="1200" dirty="0">
              <a:solidFill>
                <a:srgbClr val="00B0F0"/>
              </a:solidFill>
            </a:rPr>
            <a:t>MERIT</a:t>
          </a:r>
          <a:r>
            <a:rPr lang="en-US" sz="2800" b="1" kern="1200" dirty="0">
              <a:solidFill>
                <a:schemeClr val="tx1"/>
              </a:solidFill>
            </a:rPr>
            <a:t> a Student</a:t>
          </a:r>
        </a:p>
      </dsp:txBody>
      <dsp:txXfrm>
        <a:off x="0" y="1928364"/>
        <a:ext cx="2496493" cy="1580448"/>
      </dsp:txXfrm>
    </dsp:sp>
    <dsp:sp modelId="{EE84F6CB-0F65-4ED3-928C-E09F273AD8B9}">
      <dsp:nvSpPr>
        <dsp:cNvPr id="0" name=""/>
        <dsp:cNvSpPr/>
      </dsp:nvSpPr>
      <dsp:spPr>
        <a:xfrm>
          <a:off x="63405" y="3537369"/>
          <a:ext cx="2496493" cy="1580448"/>
        </a:xfrm>
        <a:prstGeom prst="rect">
          <a:avLst/>
        </a:prstGeom>
        <a:solidFill>
          <a:schemeClr val="bg1"/>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1"/>
              </a:solidFill>
            </a:rPr>
            <a:t>To  achieve a </a:t>
          </a:r>
          <a:r>
            <a:rPr lang="en-US" sz="2800" b="1" kern="1200" dirty="0">
              <a:solidFill>
                <a:srgbClr val="FF33CC"/>
              </a:solidFill>
            </a:rPr>
            <a:t>DISTINCTION</a:t>
          </a:r>
          <a:r>
            <a:rPr lang="en-US" sz="2800" b="1" kern="1200" dirty="0">
              <a:solidFill>
                <a:schemeClr val="tx1"/>
              </a:solidFill>
            </a:rPr>
            <a:t>  a Student</a:t>
          </a:r>
        </a:p>
      </dsp:txBody>
      <dsp:txXfrm>
        <a:off x="63405" y="3537369"/>
        <a:ext cx="2496493" cy="1580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2A90B-6B4B-4DA8-8634-B6214E9D929E}">
      <dsp:nvSpPr>
        <dsp:cNvPr id="0" name=""/>
        <dsp:cNvSpPr/>
      </dsp:nvSpPr>
      <dsp:spPr>
        <a:xfrm rot="5400000">
          <a:off x="1399617" y="625885"/>
          <a:ext cx="1079990" cy="1797080"/>
        </a:xfrm>
        <a:prstGeom prst="corner">
          <a:avLst>
            <a:gd name="adj1" fmla="val 16120"/>
            <a:gd name="adj2" fmla="val 16110"/>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79D085-ADF8-46A2-AC20-9E6D54B74090}">
      <dsp:nvSpPr>
        <dsp:cNvPr id="0" name=""/>
        <dsp:cNvSpPr/>
      </dsp:nvSpPr>
      <dsp:spPr>
        <a:xfrm>
          <a:off x="1219340" y="1162825"/>
          <a:ext cx="1622414" cy="1422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a:solidFill>
                <a:srgbClr val="00B050"/>
              </a:solidFill>
            </a:rPr>
            <a:t>Pass</a:t>
          </a:r>
        </a:p>
        <a:p>
          <a:pPr lvl="0" algn="l" defTabSz="622300">
            <a:lnSpc>
              <a:spcPct val="90000"/>
            </a:lnSpc>
            <a:spcBef>
              <a:spcPct val="0"/>
            </a:spcBef>
            <a:spcAft>
              <a:spcPct val="35000"/>
            </a:spcAft>
          </a:pPr>
          <a:r>
            <a:rPr lang="en-US" sz="1400" b="1" kern="1200" dirty="0">
              <a:solidFill>
                <a:srgbClr val="00B050"/>
              </a:solidFill>
            </a:rPr>
            <a:t>(ILO example- Explain) </a:t>
          </a:r>
        </a:p>
      </dsp:txBody>
      <dsp:txXfrm>
        <a:off x="1219340" y="1162825"/>
        <a:ext cx="1622414" cy="1422141"/>
      </dsp:txXfrm>
    </dsp:sp>
    <dsp:sp modelId="{F87FD775-E0A7-4AAD-87EA-D90CD27C6386}">
      <dsp:nvSpPr>
        <dsp:cNvPr id="0" name=""/>
        <dsp:cNvSpPr/>
      </dsp:nvSpPr>
      <dsp:spPr>
        <a:xfrm>
          <a:off x="2535638" y="493582"/>
          <a:ext cx="306115" cy="306115"/>
        </a:xfrm>
        <a:prstGeom prst="triangle">
          <a:avLst>
            <a:gd name="adj" fmla="val 100000"/>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CBE275-7A8B-4BA2-8B28-A611CF2A430C}">
      <dsp:nvSpPr>
        <dsp:cNvPr id="0" name=""/>
        <dsp:cNvSpPr/>
      </dsp:nvSpPr>
      <dsp:spPr>
        <a:xfrm rot="5400000">
          <a:off x="3385769" y="134410"/>
          <a:ext cx="1079990" cy="1797080"/>
        </a:xfrm>
        <a:prstGeom prst="corner">
          <a:avLst>
            <a:gd name="adj1" fmla="val 16120"/>
            <a:gd name="adj2" fmla="val 16110"/>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E531AF-79B5-45BD-83D3-53437D949D8B}">
      <dsp:nvSpPr>
        <dsp:cNvPr id="0" name=""/>
        <dsp:cNvSpPr/>
      </dsp:nvSpPr>
      <dsp:spPr>
        <a:xfrm>
          <a:off x="3205492" y="671349"/>
          <a:ext cx="1622414" cy="1422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a:solidFill>
                <a:srgbClr val="0033CC"/>
              </a:solidFill>
            </a:rPr>
            <a:t>Merit</a:t>
          </a:r>
        </a:p>
        <a:p>
          <a:pPr lvl="0" algn="l" defTabSz="622300">
            <a:lnSpc>
              <a:spcPct val="90000"/>
            </a:lnSpc>
            <a:spcBef>
              <a:spcPct val="0"/>
            </a:spcBef>
            <a:spcAft>
              <a:spcPct val="35000"/>
            </a:spcAft>
          </a:pPr>
          <a:r>
            <a:rPr lang="en-US" sz="1400" b="1" kern="1200" dirty="0">
              <a:solidFill>
                <a:srgbClr val="0033CC"/>
              </a:solidFill>
            </a:rPr>
            <a:t>(ILO example- Analyze)</a:t>
          </a:r>
        </a:p>
      </dsp:txBody>
      <dsp:txXfrm>
        <a:off x="3205492" y="671349"/>
        <a:ext cx="1622414" cy="1422141"/>
      </dsp:txXfrm>
    </dsp:sp>
    <dsp:sp modelId="{1F578C1F-1020-42CD-823F-D76BD8777566}">
      <dsp:nvSpPr>
        <dsp:cNvPr id="0" name=""/>
        <dsp:cNvSpPr/>
      </dsp:nvSpPr>
      <dsp:spPr>
        <a:xfrm>
          <a:off x="4521790" y="2107"/>
          <a:ext cx="306115" cy="306115"/>
        </a:xfrm>
        <a:prstGeom prst="triangle">
          <a:avLst>
            <a:gd name="adj" fmla="val 100000"/>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5DA506-AEE6-4391-B2BA-B211EAE1E5CC}">
      <dsp:nvSpPr>
        <dsp:cNvPr id="0" name=""/>
        <dsp:cNvSpPr/>
      </dsp:nvSpPr>
      <dsp:spPr>
        <a:xfrm rot="5400000">
          <a:off x="5371921" y="-357065"/>
          <a:ext cx="1079990" cy="1797080"/>
        </a:xfrm>
        <a:prstGeom prst="corner">
          <a:avLst>
            <a:gd name="adj1" fmla="val 16120"/>
            <a:gd name="adj2" fmla="val 16110"/>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5860FC-9048-4CB8-A449-E563D51F241F}">
      <dsp:nvSpPr>
        <dsp:cNvPr id="0" name=""/>
        <dsp:cNvSpPr/>
      </dsp:nvSpPr>
      <dsp:spPr>
        <a:xfrm>
          <a:off x="5191644" y="179874"/>
          <a:ext cx="1622414" cy="1422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a:solidFill>
                <a:srgbClr val="FF33CC"/>
              </a:solidFill>
            </a:rPr>
            <a:t>Distinction</a:t>
          </a:r>
        </a:p>
        <a:p>
          <a:pPr lvl="0" algn="l" defTabSz="622300">
            <a:lnSpc>
              <a:spcPct val="90000"/>
            </a:lnSpc>
            <a:spcBef>
              <a:spcPct val="0"/>
            </a:spcBef>
            <a:spcAft>
              <a:spcPct val="35000"/>
            </a:spcAft>
          </a:pPr>
          <a:r>
            <a:rPr lang="en-US" sz="1400" b="1" kern="1200" dirty="0">
              <a:solidFill>
                <a:srgbClr val="FF33CC"/>
              </a:solidFill>
            </a:rPr>
            <a:t>(ILO example create/construct</a:t>
          </a:r>
          <a:r>
            <a:rPr lang="en-US" sz="1400" kern="1200" dirty="0"/>
            <a:t>)</a:t>
          </a:r>
        </a:p>
      </dsp:txBody>
      <dsp:txXfrm>
        <a:off x="5191644" y="179874"/>
        <a:ext cx="1622414" cy="14221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A728E-5283-4182-8ABF-5D217C8EC18C}">
      <dsp:nvSpPr>
        <dsp:cNvPr id="0" name=""/>
        <dsp:cNvSpPr/>
      </dsp:nvSpPr>
      <dsp:spPr>
        <a:xfrm>
          <a:off x="104690" y="1378487"/>
          <a:ext cx="3117274" cy="1214886"/>
        </a:xfrm>
        <a:prstGeom prst="roundRect">
          <a:avLst>
            <a:gd name="adj" fmla="val 10000"/>
          </a:avLst>
        </a:prstGeom>
        <a:solidFill>
          <a:schemeClr val="lt1">
            <a:alpha val="90000"/>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57150" lvl="1" indent="-57150" algn="l" defTabSz="488950">
            <a:lnSpc>
              <a:spcPct val="90000"/>
            </a:lnSpc>
            <a:spcBef>
              <a:spcPct val="0"/>
            </a:spcBef>
            <a:spcAft>
              <a:spcPct val="15000"/>
            </a:spcAft>
            <a:buChar char="••"/>
          </a:pPr>
          <a:endParaRPr lang="en-US" sz="1100" b="1" kern="1200" dirty="0"/>
        </a:p>
        <a:p>
          <a:pPr marL="114300" lvl="1" indent="-114300" algn="l" defTabSz="622300">
            <a:lnSpc>
              <a:spcPct val="90000"/>
            </a:lnSpc>
            <a:spcBef>
              <a:spcPct val="0"/>
            </a:spcBef>
            <a:spcAft>
              <a:spcPct val="15000"/>
            </a:spcAft>
            <a:buChar char="••"/>
          </a:pPr>
          <a:r>
            <a:rPr lang="en-US" sz="1400" b="1" kern="1200" dirty="0" smtClean="0"/>
            <a:t>Plagiarism  </a:t>
          </a:r>
          <a:r>
            <a:rPr lang="en-US" sz="1400" b="1" kern="1200" dirty="0"/>
            <a:t>report filed with </a:t>
          </a:r>
          <a:r>
            <a:rPr lang="en-US" sz="1400" b="1" kern="1200" dirty="0" smtClean="0"/>
            <a:t>the Quality Nominee and the  Dean of School via a notification report system online (portal</a:t>
          </a:r>
          <a:r>
            <a:rPr lang="en-US" sz="1100" b="1" kern="1200" dirty="0" smtClean="0"/>
            <a:t>) </a:t>
          </a:r>
          <a:endParaRPr lang="en-US" sz="1100" b="1" kern="1200" dirty="0"/>
        </a:p>
      </dsp:txBody>
      <dsp:txXfrm>
        <a:off x="132648" y="1406445"/>
        <a:ext cx="3061358" cy="898637"/>
      </dsp:txXfrm>
    </dsp:sp>
    <dsp:sp modelId="{F234828C-77E4-46A2-B813-FB0CD49B6973}">
      <dsp:nvSpPr>
        <dsp:cNvPr id="0" name=""/>
        <dsp:cNvSpPr/>
      </dsp:nvSpPr>
      <dsp:spPr>
        <a:xfrm>
          <a:off x="1526911" y="1310060"/>
          <a:ext cx="2731739" cy="2731739"/>
        </a:xfrm>
        <a:prstGeom prst="leftCircularArrow">
          <a:avLst>
            <a:gd name="adj1" fmla="val 2451"/>
            <a:gd name="adj2" fmla="val 296668"/>
            <a:gd name="adj3" fmla="val 1964292"/>
            <a:gd name="adj4" fmla="val 8916602"/>
            <a:gd name="adj5" fmla="val 285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4D701D-D3F9-4A7D-84DC-0518F6E359FE}">
      <dsp:nvSpPr>
        <dsp:cNvPr id="0" name=""/>
        <dsp:cNvSpPr/>
      </dsp:nvSpPr>
      <dsp:spPr>
        <a:xfrm>
          <a:off x="573098" y="2909878"/>
          <a:ext cx="2612045" cy="738637"/>
        </a:xfrm>
        <a:prstGeom prst="roundRect">
          <a:avLst>
            <a:gd name="adj" fmla="val 10000"/>
          </a:avLst>
        </a:prstGeom>
        <a:solidFill>
          <a:schemeClr val="accent2">
            <a:hueOff val="0"/>
            <a:satOff val="0"/>
            <a:lumOff val="0"/>
            <a:alphaOff val="0"/>
          </a:schemeClr>
        </a:solidFill>
        <a:ln w="28575"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The Dean </a:t>
          </a:r>
          <a:r>
            <a:rPr lang="en-US" sz="1200" b="1" kern="1200" dirty="0">
              <a:solidFill>
                <a:schemeClr val="tx1"/>
              </a:solidFill>
            </a:rPr>
            <a:t>reviews </a:t>
          </a:r>
          <a:r>
            <a:rPr lang="en-US" sz="1200" b="1" kern="1200" dirty="0" smtClean="0">
              <a:solidFill>
                <a:schemeClr val="tx1"/>
              </a:solidFill>
            </a:rPr>
            <a:t>evidence  Description by  provided by Instructor  </a:t>
          </a:r>
          <a:endParaRPr lang="en-US" sz="1200" b="1" kern="1200" dirty="0">
            <a:solidFill>
              <a:schemeClr val="tx1"/>
            </a:solidFill>
          </a:endParaRPr>
        </a:p>
      </dsp:txBody>
      <dsp:txXfrm>
        <a:off x="594732" y="2931512"/>
        <a:ext cx="2568777" cy="695369"/>
      </dsp:txXfrm>
    </dsp:sp>
    <dsp:sp modelId="{9DE50ECD-8ADE-4F0F-B66A-CCEAC76C06BE}">
      <dsp:nvSpPr>
        <dsp:cNvPr id="0" name=""/>
        <dsp:cNvSpPr/>
      </dsp:nvSpPr>
      <dsp:spPr>
        <a:xfrm>
          <a:off x="3535253" y="1202164"/>
          <a:ext cx="2089606" cy="2281450"/>
        </a:xfrm>
        <a:prstGeom prst="roundRect">
          <a:avLst>
            <a:gd name="adj" fmla="val 10000"/>
          </a:avLst>
        </a:prstGeom>
        <a:solidFill>
          <a:schemeClr val="lt1">
            <a:alpha val="90000"/>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Dean </a:t>
          </a:r>
          <a:r>
            <a:rPr lang="en-US" sz="1400" b="1" kern="1200" dirty="0" smtClean="0"/>
            <a:t>takes action depending on the individual case. If needed </a:t>
          </a:r>
          <a:r>
            <a:rPr lang="en-US" sz="1400" b="1" kern="1200" smtClean="0"/>
            <a:t>forms a committee to choose </a:t>
          </a:r>
          <a:r>
            <a:rPr lang="en-US" sz="1400" b="1" kern="1200" dirty="0" smtClean="0"/>
            <a:t>an appropriate action</a:t>
          </a:r>
          <a:endParaRPr lang="en-US" sz="1400" b="1" kern="1200" dirty="0"/>
        </a:p>
      </dsp:txBody>
      <dsp:txXfrm>
        <a:off x="3587756" y="1743549"/>
        <a:ext cx="1984600" cy="1687562"/>
      </dsp:txXfrm>
    </dsp:sp>
    <dsp:sp modelId="{F16CEBD1-81E3-4363-AA55-D9FBE546C730}">
      <dsp:nvSpPr>
        <dsp:cNvPr id="0" name=""/>
        <dsp:cNvSpPr/>
      </dsp:nvSpPr>
      <dsp:spPr>
        <a:xfrm>
          <a:off x="3689011" y="451411"/>
          <a:ext cx="4561820" cy="4561820"/>
        </a:xfrm>
        <a:prstGeom prst="circularArrow">
          <a:avLst>
            <a:gd name="adj1" fmla="val 1468"/>
            <a:gd name="adj2" fmla="val 173709"/>
            <a:gd name="adj3" fmla="val 20144684"/>
            <a:gd name="adj4" fmla="val 13069415"/>
            <a:gd name="adj5" fmla="val 171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9FC22F-B016-4896-AA1C-89C5A75BE25B}">
      <dsp:nvSpPr>
        <dsp:cNvPr id="0" name=""/>
        <dsp:cNvSpPr/>
      </dsp:nvSpPr>
      <dsp:spPr>
        <a:xfrm>
          <a:off x="2270252" y="556850"/>
          <a:ext cx="1857427" cy="738637"/>
        </a:xfrm>
        <a:prstGeom prst="roundRect">
          <a:avLst>
            <a:gd name="adj" fmla="val 10000"/>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endParaRPr lang="en-US" sz="1200" kern="1200" dirty="0"/>
        </a:p>
      </dsp:txBody>
      <dsp:txXfrm>
        <a:off x="2291886" y="578484"/>
        <a:ext cx="1814159" cy="695369"/>
      </dsp:txXfrm>
    </dsp:sp>
    <dsp:sp modelId="{0F7FE6C1-4D85-406F-978D-8321CCC7D814}">
      <dsp:nvSpPr>
        <dsp:cNvPr id="0" name=""/>
        <dsp:cNvSpPr/>
      </dsp:nvSpPr>
      <dsp:spPr>
        <a:xfrm>
          <a:off x="6175831" y="1476065"/>
          <a:ext cx="2089606" cy="1723488"/>
        </a:xfrm>
        <a:prstGeom prst="roundRect">
          <a:avLst>
            <a:gd name="adj" fmla="val 10000"/>
          </a:avLst>
        </a:prstGeom>
        <a:solidFill>
          <a:schemeClr val="lt1">
            <a:alpha val="90000"/>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smtClean="0"/>
            <a:t>If the case is severe , a Committee </a:t>
          </a:r>
          <a:r>
            <a:rPr lang="en-US" sz="1200" b="1" kern="1200" dirty="0"/>
            <a:t>reviews </a:t>
          </a:r>
          <a:r>
            <a:rPr lang="en-US" sz="1200" b="1" kern="1200" dirty="0" smtClean="0"/>
            <a:t>the evidence </a:t>
          </a:r>
          <a:r>
            <a:rPr lang="en-US" sz="1200" b="1" kern="1200" dirty="0"/>
            <a:t>and interviews faculty and student </a:t>
          </a:r>
        </a:p>
        <a:p>
          <a:pPr marL="114300" lvl="1" indent="-114300" algn="l" defTabSz="533400">
            <a:lnSpc>
              <a:spcPct val="90000"/>
            </a:lnSpc>
            <a:spcBef>
              <a:spcPct val="0"/>
            </a:spcBef>
            <a:spcAft>
              <a:spcPct val="15000"/>
            </a:spcAft>
            <a:buChar char="••"/>
          </a:pPr>
          <a:r>
            <a:rPr lang="en-US" sz="1200" b="1" kern="1200" dirty="0"/>
            <a:t>Committee issues recommendation </a:t>
          </a:r>
          <a:r>
            <a:rPr lang="en-US" sz="1200" b="1" kern="1200" dirty="0" smtClean="0"/>
            <a:t>for the </a:t>
          </a:r>
          <a:r>
            <a:rPr lang="en-US" sz="1200" b="1" kern="1200" dirty="0" err="1" smtClean="0"/>
            <a:t>Deans’s</a:t>
          </a:r>
          <a:r>
            <a:rPr lang="en-US" sz="1200" b="1" kern="1200" dirty="0" smtClean="0"/>
            <a:t> Council</a:t>
          </a:r>
          <a:endParaRPr lang="en-US" sz="1200" b="1" kern="1200" dirty="0"/>
        </a:p>
      </dsp:txBody>
      <dsp:txXfrm>
        <a:off x="6215493" y="1515727"/>
        <a:ext cx="2010282" cy="1274845"/>
      </dsp:txXfrm>
    </dsp:sp>
    <dsp:sp modelId="{B66C87DD-3029-4FC1-96E4-2455FC0383A9}">
      <dsp:nvSpPr>
        <dsp:cNvPr id="0" name=""/>
        <dsp:cNvSpPr/>
      </dsp:nvSpPr>
      <dsp:spPr>
        <a:xfrm>
          <a:off x="6513140" y="3012087"/>
          <a:ext cx="1857427" cy="766927"/>
        </a:xfrm>
        <a:prstGeom prst="roundRect">
          <a:avLst>
            <a:gd name="adj" fmla="val 10000"/>
          </a:avLst>
        </a:prstGeom>
        <a:solidFill>
          <a:schemeClr val="accent5"/>
        </a:solidFill>
        <a:ln w="28575"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Deans Council  reviews </a:t>
          </a:r>
          <a:r>
            <a:rPr lang="en-US" sz="1200" b="1" kern="1200" dirty="0" smtClean="0">
              <a:solidFill>
                <a:schemeClr val="tx1"/>
              </a:solidFill>
            </a:rPr>
            <a:t>recommendation only for suspension </a:t>
          </a:r>
          <a:r>
            <a:rPr lang="en-US" sz="1200" b="1" kern="1200" dirty="0" err="1" smtClean="0">
              <a:solidFill>
                <a:schemeClr val="tx1"/>
              </a:solidFill>
            </a:rPr>
            <a:t>snd</a:t>
          </a:r>
          <a:r>
            <a:rPr lang="en-US" sz="1200" b="1" kern="1200" dirty="0" smtClean="0">
              <a:solidFill>
                <a:schemeClr val="tx1"/>
              </a:solidFill>
            </a:rPr>
            <a:t> expulsion  </a:t>
          </a:r>
          <a:endParaRPr lang="en-US" sz="1200" b="1" kern="1200" dirty="0">
            <a:solidFill>
              <a:schemeClr val="tx1"/>
            </a:solidFill>
          </a:endParaRPr>
        </a:p>
      </dsp:txBody>
      <dsp:txXfrm>
        <a:off x="6535603" y="3034550"/>
        <a:ext cx="1812501" cy="7220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64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59" y="0"/>
            <a:ext cx="3038604" cy="465644"/>
          </a:xfrm>
          <a:prstGeom prst="rect">
            <a:avLst/>
          </a:prstGeom>
        </p:spPr>
        <p:txBody>
          <a:bodyPr vert="horz" lIns="91440" tIns="45720" rIns="91440" bIns="45720" rtlCol="0"/>
          <a:lstStyle>
            <a:lvl1pPr algn="r">
              <a:defRPr sz="1200"/>
            </a:lvl1pPr>
          </a:lstStyle>
          <a:p>
            <a:fld id="{88DA9C7F-4B6E-4C36-A121-DF08148669E3}" type="datetimeFigureOut">
              <a:rPr lang="en-US" smtClean="0"/>
              <a:t>10/22/2019</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713" y="4473770"/>
            <a:ext cx="5608975" cy="366076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757"/>
            <a:ext cx="3038604" cy="46564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59" y="8830757"/>
            <a:ext cx="3038604" cy="465644"/>
          </a:xfrm>
          <a:prstGeom prst="rect">
            <a:avLst/>
          </a:prstGeom>
        </p:spPr>
        <p:txBody>
          <a:bodyPr vert="horz" lIns="91440" tIns="45720" rIns="91440" bIns="45720" rtlCol="0" anchor="b"/>
          <a:lstStyle>
            <a:lvl1pPr algn="r">
              <a:defRPr sz="1200"/>
            </a:lvl1pPr>
          </a:lstStyle>
          <a:p>
            <a:fld id="{8CB0C038-D32D-4D93-AA8B-08C4998877CB}" type="slidenum">
              <a:rPr lang="en-US" smtClean="0"/>
              <a:t>‹#›</a:t>
            </a:fld>
            <a:endParaRPr lang="en-US"/>
          </a:p>
        </p:txBody>
      </p:sp>
    </p:spTree>
    <p:extLst>
      <p:ext uri="{BB962C8B-B14F-4D97-AF65-F5344CB8AC3E}">
        <p14:creationId xmlns:p14="http://schemas.microsoft.com/office/powerpoint/2010/main" val="81497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707262" y="4096465"/>
            <a:ext cx="5658089" cy="3880861"/>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u="none" strike="noStrike" cap="none" dirty="0">
              <a:solidFill>
                <a:schemeClr val="dk1"/>
              </a:solidFill>
              <a:ea typeface="Open Sans" panose="020B0606030504020204" pitchFamily="34" charset="0"/>
              <a:sym typeface="Calibri"/>
            </a:endParaRPr>
          </a:p>
        </p:txBody>
      </p:sp>
      <p:sp>
        <p:nvSpPr>
          <p:cNvPr id="371" name="Shape 371"/>
          <p:cNvSpPr>
            <a:spLocks noGrp="1" noRot="1" noChangeAspect="1"/>
          </p:cNvSpPr>
          <p:nvPr>
            <p:ph type="sldImg" idx="2"/>
          </p:nvPr>
        </p:nvSpPr>
        <p:spPr>
          <a:xfrm>
            <a:off x="660400" y="646113"/>
            <a:ext cx="5753100" cy="3235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37213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a:spLocks noGrp="1" noRot="1" noChangeAspect="1"/>
          </p:cNvSpPr>
          <p:nvPr>
            <p:ph type="sldImg" idx="2"/>
          </p:nvPr>
        </p:nvSpPr>
        <p:spPr>
          <a:xfrm>
            <a:off x="365125" y="692150"/>
            <a:ext cx="6148388" cy="3457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549" name="Shape 549"/>
          <p:cNvSpPr txBox="1">
            <a:spLocks noGrp="1"/>
          </p:cNvSpPr>
          <p:nvPr>
            <p:ph type="body" idx="1"/>
          </p:nvPr>
        </p:nvSpPr>
        <p:spPr>
          <a:xfrm>
            <a:off x="687616" y="4379444"/>
            <a:ext cx="5502558" cy="4148867"/>
          </a:xfrm>
          <a:prstGeom prst="rect">
            <a:avLst/>
          </a:prstGeom>
          <a:noFill/>
          <a:ln>
            <a:noFill/>
          </a:ln>
        </p:spPr>
        <p:txBody>
          <a:bodyPr wrap="square" lIns="96650" tIns="48325" rIns="96650" bIns="48325" anchor="t" anchorCtr="0">
            <a:noAutofit/>
          </a:bodyPr>
          <a:lstStyle/>
          <a:p>
            <a:pPr marL="0" marR="0" lvl="0" indent="0" algn="l" rtl="0">
              <a:spcBef>
                <a:spcPts val="0"/>
              </a:spcBef>
              <a:spcAft>
                <a:spcPts val="0"/>
              </a:spcAft>
              <a:buSzPct val="25000"/>
              <a:buNone/>
            </a:pPr>
            <a:r>
              <a:rPr lang="en-GB" sz="1200" u="none" strike="noStrike" cap="none" dirty="0">
                <a:solidFill>
                  <a:schemeClr val="dk1"/>
                </a:solidFill>
                <a:ea typeface="Open Sans" panose="020B0606030504020204" pitchFamily="34" charset="0"/>
                <a:sym typeface="Arial"/>
              </a:rPr>
              <a:t>The pass assessment criteria are to be evidenced in the student work in order for the student to meet the pass. The depth of knowledge and understanding is measured by the merit and distinction criteria that are now given . A student cannot achieve the distinction without fulfilling the rest of the criteria for pass/merit. </a:t>
            </a:r>
          </a:p>
          <a:p>
            <a:pPr marL="0" marR="0" lvl="0" indent="0" algn="l" rtl="0">
              <a:spcBef>
                <a:spcPts val="360"/>
              </a:spcBef>
              <a:spcAft>
                <a:spcPts val="0"/>
              </a:spcAft>
              <a:buSzPct val="25000"/>
              <a:buNone/>
            </a:pPr>
            <a:endParaRPr sz="1200" u="none" strike="noStrike" cap="none" dirty="0">
              <a:solidFill>
                <a:schemeClr val="dk1"/>
              </a:solidFill>
              <a:ea typeface="Open Sans" panose="020B0606030504020204" pitchFamily="34" charset="0"/>
              <a:sym typeface="Arial"/>
            </a:endParaRPr>
          </a:p>
          <a:p>
            <a:pPr marL="0" marR="0" lvl="0" indent="0" algn="l" rtl="0">
              <a:spcBef>
                <a:spcPts val="360"/>
              </a:spcBef>
              <a:spcAft>
                <a:spcPts val="0"/>
              </a:spcAft>
              <a:buSzPct val="25000"/>
              <a:buNone/>
            </a:pPr>
            <a:r>
              <a:rPr lang="en-GB" sz="1200" u="none" strike="noStrike" cap="none" dirty="0">
                <a:solidFill>
                  <a:schemeClr val="dk1"/>
                </a:solidFill>
                <a:ea typeface="Open Sans" panose="020B0606030504020204" pitchFamily="34" charset="0"/>
                <a:sym typeface="Arial"/>
              </a:rPr>
              <a:t>When writing the assessment brief guidance the need to maintain the integrity of the operative/command verbs should be</a:t>
            </a:r>
          </a:p>
          <a:p>
            <a:pPr marL="0" marR="0" lvl="0" indent="0" algn="l" rtl="0">
              <a:spcBef>
                <a:spcPts val="360"/>
              </a:spcBef>
              <a:spcAft>
                <a:spcPts val="0"/>
              </a:spcAft>
              <a:buSzPct val="25000"/>
              <a:buNone/>
            </a:pPr>
            <a:r>
              <a:rPr lang="en-GB" sz="1200" u="none" strike="noStrike" cap="none" dirty="0">
                <a:solidFill>
                  <a:schemeClr val="dk1"/>
                </a:solidFill>
                <a:ea typeface="Open Sans" panose="020B0606030504020204" pitchFamily="34" charset="0"/>
                <a:sym typeface="Arial"/>
              </a:rPr>
              <a:t>explained with examples such as ‘if we ask students to ‘explain’ and the verb is ‘evaluate’, we are under-assessing. However, if we ask</a:t>
            </a:r>
          </a:p>
          <a:p>
            <a:pPr marL="0" marR="0" lvl="0" indent="0" algn="l" rtl="0">
              <a:spcBef>
                <a:spcPts val="360"/>
              </a:spcBef>
              <a:spcAft>
                <a:spcPts val="0"/>
              </a:spcAft>
              <a:buSzPct val="25000"/>
              <a:buNone/>
            </a:pPr>
            <a:r>
              <a:rPr lang="en-GB" sz="1200" u="none" strike="noStrike" cap="none" dirty="0">
                <a:solidFill>
                  <a:schemeClr val="dk1"/>
                </a:solidFill>
                <a:ea typeface="Open Sans" panose="020B0606030504020204" pitchFamily="34" charset="0"/>
                <a:sym typeface="Arial"/>
              </a:rPr>
              <a:t>students to ‘explain’ and the LO/AC requires an ‘outline’, we are over assessing.</a:t>
            </a:r>
          </a:p>
          <a:p>
            <a:pPr marL="0" marR="0" lvl="0" indent="0" algn="l" rtl="0">
              <a:spcBef>
                <a:spcPts val="360"/>
              </a:spcBef>
              <a:spcAft>
                <a:spcPts val="0"/>
              </a:spcAft>
              <a:buSzPct val="25000"/>
              <a:buNone/>
            </a:pPr>
            <a:r>
              <a:rPr lang="en-GB" sz="1200" u="none" strike="noStrike" cap="none" dirty="0">
                <a:solidFill>
                  <a:schemeClr val="dk1"/>
                </a:solidFill>
                <a:ea typeface="Open Sans" panose="020B0606030504020204" pitchFamily="34" charset="0"/>
                <a:sym typeface="Arial"/>
              </a:rPr>
              <a:t>Higher assessment criteria will require higher level operative verbs e.g.  ‘critical evaluation’ and so when assignment briefs are written that should also be taken into account to enable students to achieve them.</a:t>
            </a:r>
          </a:p>
          <a:p>
            <a:pPr marL="0" marR="0" lvl="0" indent="0" algn="l" rtl="0">
              <a:spcBef>
                <a:spcPts val="360"/>
              </a:spcBef>
              <a:spcAft>
                <a:spcPts val="0"/>
              </a:spcAft>
              <a:buSzPct val="25000"/>
              <a:buNone/>
            </a:pPr>
            <a:endParaRPr sz="1200" u="none" strike="noStrike" cap="none" dirty="0">
              <a:solidFill>
                <a:schemeClr val="dk1"/>
              </a:solidFill>
              <a:ea typeface="Open Sans" panose="020B0606030504020204" pitchFamily="34" charset="0"/>
              <a:sym typeface="Arial"/>
            </a:endParaRPr>
          </a:p>
          <a:p>
            <a:pPr marL="0" marR="0" lvl="0" indent="0" algn="l" rtl="0">
              <a:spcBef>
                <a:spcPts val="360"/>
              </a:spcBef>
              <a:spcAft>
                <a:spcPts val="0"/>
              </a:spcAft>
              <a:buSzPct val="25000"/>
              <a:buNone/>
            </a:pPr>
            <a:r>
              <a:rPr lang="en-GB" sz="1200" u="none" strike="noStrike" cap="none" dirty="0">
                <a:solidFill>
                  <a:schemeClr val="dk1"/>
                </a:solidFill>
                <a:ea typeface="Open Sans" panose="020B0606030504020204" pitchFamily="34" charset="0"/>
                <a:sym typeface="Arial"/>
              </a:rPr>
              <a:t>The assessment is now holistic so assignment briefs should not be broken down in to tasks but one overall form of assessment with guidance on the evidence that is required is to be produced.</a:t>
            </a:r>
          </a:p>
        </p:txBody>
      </p:sp>
      <p:sp>
        <p:nvSpPr>
          <p:cNvPr id="550" name="Shape 550"/>
          <p:cNvSpPr txBox="1">
            <a:spLocks noGrp="1"/>
          </p:cNvSpPr>
          <p:nvPr>
            <p:ph type="sldNum" idx="12"/>
          </p:nvPr>
        </p:nvSpPr>
        <p:spPr>
          <a:xfrm>
            <a:off x="3894848" y="8757392"/>
            <a:ext cx="2981301" cy="461151"/>
          </a:xfrm>
          <a:prstGeom prst="rect">
            <a:avLst/>
          </a:prstGeom>
          <a:noFill/>
          <a:ln>
            <a:noFill/>
          </a:ln>
        </p:spPr>
        <p:txBody>
          <a:bodyPr wrap="square" lIns="96650" tIns="48325" rIns="96650" bIns="48325" anchor="b" anchorCtr="0">
            <a:noAutofit/>
          </a:bodyPr>
          <a:lstStyle/>
          <a:p>
            <a:pPr marL="0" marR="0" lvl="0" indent="0" algn="r" rtl="0">
              <a:spcBef>
                <a:spcPts val="0"/>
              </a:spcBef>
              <a:spcAft>
                <a:spcPts val="0"/>
              </a:spcAft>
              <a:buSzPct val="25000"/>
              <a:buNone/>
            </a:pPr>
            <a:fld id="{00000000-1234-1234-1234-123412341234}" type="slidenum">
              <a:rPr lang="en-GB" sz="1300">
                <a:solidFill>
                  <a:schemeClr val="dk1"/>
                </a:solidFill>
                <a:ea typeface="Open Sans" panose="020B0606030504020204" pitchFamily="34" charset="0"/>
                <a:sym typeface="Arial"/>
              </a:rPr>
              <a:t>15</a:t>
            </a:fld>
            <a:endParaRPr lang="en-GB" sz="1300" dirty="0">
              <a:solidFill>
                <a:schemeClr val="dk1"/>
              </a:solidFill>
              <a:ea typeface="Open Sans" panose="020B0606030504020204" pitchFamily="34" charset="0"/>
              <a:sym typeface="Arial"/>
            </a:endParaRPr>
          </a:p>
        </p:txBody>
      </p:sp>
    </p:spTree>
    <p:extLst>
      <p:ext uri="{BB962C8B-B14F-4D97-AF65-F5344CB8AC3E}">
        <p14:creationId xmlns:p14="http://schemas.microsoft.com/office/powerpoint/2010/main" val="1156110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ea typeface="MS PGothic" charset="-128"/>
              </a:rPr>
              <a:t>The assignment brief is a written document given to students at the start of the assessment process for a unit</a:t>
            </a:r>
          </a:p>
          <a:p>
            <a:pPr eaLnBrk="1" hangingPunct="1">
              <a:spcBef>
                <a:spcPct val="0"/>
              </a:spcBef>
            </a:pPr>
            <a:endParaRPr lang="en-GB" altLang="en-US" dirty="0">
              <a:ea typeface="MS PGothic" charset="-128"/>
            </a:endParaRPr>
          </a:p>
          <a:p>
            <a:pPr eaLnBrk="1" hangingPunct="1">
              <a:spcBef>
                <a:spcPct val="0"/>
              </a:spcBef>
            </a:pPr>
            <a:r>
              <a:rPr lang="en-GB" altLang="en-US" dirty="0">
                <a:ea typeface="MS PGothic" charset="-128"/>
              </a:rPr>
              <a:t>It can be issued as hard copy and/or online but must be kept as a record of the assessment process</a:t>
            </a:r>
          </a:p>
          <a:p>
            <a:pPr eaLnBrk="1" hangingPunct="1">
              <a:spcBef>
                <a:spcPct val="0"/>
              </a:spcBef>
            </a:pPr>
            <a:endParaRPr lang="en-GB" altLang="en-US" dirty="0">
              <a:ea typeface="MS PGothic" charset="-128"/>
            </a:endParaRPr>
          </a:p>
          <a:p>
            <a:pPr eaLnBrk="1" hangingPunct="1">
              <a:spcBef>
                <a:spcPct val="0"/>
              </a:spcBef>
            </a:pPr>
            <a:r>
              <a:rPr lang="en-GB" altLang="en-US" dirty="0">
                <a:ea typeface="MS PGothic" charset="-128"/>
              </a:rPr>
              <a:t>The assignment is a written instruction for students to carry out a series of tasks/activities, through which they will produce evidence that will be assessed against the targeted assessment and grading criteria for a unit</a:t>
            </a:r>
          </a:p>
          <a:p>
            <a:pPr eaLnBrk="1" hangingPunct="1">
              <a:spcBef>
                <a:spcPct val="0"/>
              </a:spcBef>
            </a:pPr>
            <a:endParaRPr lang="en-GB" altLang="en-US" dirty="0">
              <a:ea typeface="MS PGothic" charset="-128"/>
            </a:endParaRPr>
          </a:p>
          <a:p>
            <a:pPr eaLnBrk="1" hangingPunct="1">
              <a:spcBef>
                <a:spcPct val="0"/>
              </a:spcBef>
            </a:pPr>
            <a:r>
              <a:rPr lang="en-GB" altLang="en-US" dirty="0">
                <a:ea typeface="MS PGothic" charset="-128"/>
              </a:rPr>
              <a:t>As BTECs are vocational qualifications, assessment should take place within a vocational scenario or context</a:t>
            </a:r>
          </a:p>
          <a:p>
            <a:pPr eaLnBrk="1" hangingPunct="1">
              <a:spcBef>
                <a:spcPct val="0"/>
              </a:spcBef>
            </a:pPr>
            <a:endParaRPr lang="en-GB" altLang="en-US" dirty="0">
              <a:ea typeface="MS PGothic" charset="-128"/>
            </a:endParaRPr>
          </a:p>
          <a:p>
            <a:pPr eaLnBrk="1" hangingPunct="1">
              <a:spcBef>
                <a:spcPct val="0"/>
              </a:spcBef>
            </a:pPr>
            <a:r>
              <a:rPr lang="en-GB" altLang="en-US" dirty="0">
                <a:ea typeface="MS PGothic" charset="-128"/>
              </a:rPr>
              <a:t>The design of the assignment tasks will enable students to produce works that is relevant, current, authentic, etc.</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DCAA0CB3-0B5A-8448-BEB3-9B11CF0B869B}" type="slidenum">
              <a:rPr lang="en-US" altLang="en-US" sz="1300">
                <a:latin typeface="Soho Pro Heavy" charset="0"/>
              </a:rPr>
              <a:pPr>
                <a:spcBef>
                  <a:spcPct val="0"/>
                </a:spcBef>
              </a:pPr>
              <a:t>16</a:t>
            </a:fld>
            <a:endParaRPr lang="en-US" altLang="en-US" sz="1300" dirty="0">
              <a:latin typeface="Soho Pro Heavy" charset="0"/>
            </a:endParaRPr>
          </a:p>
        </p:txBody>
      </p:sp>
    </p:spTree>
    <p:extLst>
      <p:ext uri="{BB962C8B-B14F-4D97-AF65-F5344CB8AC3E}">
        <p14:creationId xmlns:p14="http://schemas.microsoft.com/office/powerpoint/2010/main" val="555614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Review of mastery model of assessment. Use quiz on next slide to discuss the achievement of unit grades. Stress the fact that the lowest achievement in a single learning outcome will set the overall unit achievement. This is not new. This has been the assessment model for HNs for some time.</a:t>
            </a:r>
          </a:p>
        </p:txBody>
      </p:sp>
      <p:sp>
        <p:nvSpPr>
          <p:cNvPr id="4" name="Slide Number Placeholder 3"/>
          <p:cNvSpPr>
            <a:spLocks noGrp="1"/>
          </p:cNvSpPr>
          <p:nvPr>
            <p:ph type="sldNum" sz="quarter" idx="10"/>
          </p:nvPr>
        </p:nvSpPr>
        <p:spPr/>
        <p:txBody>
          <a:bodyPr/>
          <a:lstStyle/>
          <a:p>
            <a:fld id="{49DD4D23-C98A-435E-AE88-9061F8349B02}" type="slidenum">
              <a:rPr lang="en-GB" smtClean="0"/>
              <a:pPr/>
              <a:t>17</a:t>
            </a:fld>
            <a:endParaRPr lang="en-GB" dirty="0"/>
          </a:p>
        </p:txBody>
      </p:sp>
    </p:spTree>
    <p:extLst>
      <p:ext uri="{BB962C8B-B14F-4D97-AF65-F5344CB8AC3E}">
        <p14:creationId xmlns:p14="http://schemas.microsoft.com/office/powerpoint/2010/main" val="1630203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66:notes"/>
          <p:cNvSpPr>
            <a:spLocks noGrp="1" noRot="1" noChangeAspect="1"/>
          </p:cNvSpPr>
          <p:nvPr>
            <p:ph type="sldImg" idx="2"/>
          </p:nvPr>
        </p:nvSpPr>
        <p:spPr>
          <a:xfrm>
            <a:off x="365125" y="692150"/>
            <a:ext cx="6148388" cy="3457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2" name="Google Shape;842;p66:notes"/>
          <p:cNvSpPr txBox="1">
            <a:spLocks noGrp="1"/>
          </p:cNvSpPr>
          <p:nvPr>
            <p:ph type="body" idx="1"/>
          </p:nvPr>
        </p:nvSpPr>
        <p:spPr>
          <a:xfrm>
            <a:off x="687615" y="4379445"/>
            <a:ext cx="5502559" cy="4148868"/>
          </a:xfrm>
          <a:prstGeom prst="rect">
            <a:avLst/>
          </a:prstGeom>
          <a:noFill/>
          <a:ln>
            <a:noFill/>
          </a:ln>
        </p:spPr>
        <p:txBody>
          <a:bodyPr spcFirstLastPara="1" wrap="square" lIns="96650" tIns="48325" rIns="96650" bIns="48325" anchor="t" anchorCtr="0">
            <a:noAutofit/>
          </a:bodyPr>
          <a:lstStyle/>
          <a:p>
            <a:pPr marL="0" marR="0" lvl="0" indent="0" algn="l" rtl="0">
              <a:spcBef>
                <a:spcPts val="360"/>
              </a:spcBef>
              <a:spcAft>
                <a:spcPts val="0"/>
              </a:spcAft>
              <a:buNone/>
            </a:pPr>
            <a:r>
              <a:rPr lang="en-US" sz="1200" b="0" i="0" u="none" strike="noStrike" cap="none" dirty="0">
                <a:solidFill>
                  <a:schemeClr val="dk1"/>
                </a:solidFill>
                <a:latin typeface="Calibri"/>
                <a:ea typeface="Calibri"/>
                <a:cs typeface="Calibri"/>
                <a:sym typeface="Calibri"/>
              </a:rPr>
              <a:t>The answer is Pass – because the student has not achieved ALL MERIT and ALL DISTINCTION. Effectively, the lowest achievement of a learning outcome will set the achievement of the overall unit.</a:t>
            </a:r>
          </a:p>
          <a:p>
            <a:pPr marL="0" marR="0" lvl="0" indent="0" algn="l" rtl="0">
              <a:spcBef>
                <a:spcPts val="36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None/>
            </a:pPr>
            <a:r>
              <a:rPr lang="en-US" sz="1200" b="0" i="0" u="none" strike="noStrike" cap="none" dirty="0">
                <a:solidFill>
                  <a:schemeClr val="dk1"/>
                </a:solidFill>
                <a:latin typeface="Calibri"/>
                <a:ea typeface="Calibri"/>
                <a:cs typeface="Calibri"/>
                <a:sym typeface="Calibri"/>
              </a:rPr>
              <a:t>This is NOT new. This is how HN’s have been assessed for a very long time. Variations in practice are not accepted.</a:t>
            </a:r>
            <a:endParaRPr sz="1200" b="0" i="0" u="none" strike="noStrike" cap="none" dirty="0">
              <a:solidFill>
                <a:schemeClr val="dk1"/>
              </a:solidFill>
              <a:latin typeface="Calibri"/>
              <a:ea typeface="Calibri"/>
              <a:cs typeface="Calibri"/>
              <a:sym typeface="Calibri"/>
            </a:endParaRPr>
          </a:p>
        </p:txBody>
      </p:sp>
      <p:sp>
        <p:nvSpPr>
          <p:cNvPr id="843" name="Google Shape;843;p66:notes"/>
          <p:cNvSpPr txBox="1">
            <a:spLocks noGrp="1"/>
          </p:cNvSpPr>
          <p:nvPr>
            <p:ph type="sldNum" idx="12"/>
          </p:nvPr>
        </p:nvSpPr>
        <p:spPr>
          <a:xfrm>
            <a:off x="3894850" y="8757391"/>
            <a:ext cx="2981302" cy="461152"/>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GB" sz="1300">
                <a:solidFill>
                  <a:schemeClr val="dk1"/>
                </a:solidFill>
                <a:latin typeface="Arial"/>
                <a:ea typeface="Arial"/>
                <a:cs typeface="Arial"/>
                <a:sym typeface="Arial"/>
              </a:rPr>
              <a:t>22</a:t>
            </a:fld>
            <a:endParaRPr sz="13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11934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66:notes"/>
          <p:cNvSpPr>
            <a:spLocks noGrp="1" noRot="1" noChangeAspect="1"/>
          </p:cNvSpPr>
          <p:nvPr>
            <p:ph type="sldImg" idx="2"/>
          </p:nvPr>
        </p:nvSpPr>
        <p:spPr>
          <a:xfrm>
            <a:off x="76200" y="733425"/>
            <a:ext cx="6516688" cy="36671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2" name="Google Shape;842;p66:notes"/>
          <p:cNvSpPr txBox="1">
            <a:spLocks noGrp="1"/>
          </p:cNvSpPr>
          <p:nvPr>
            <p:ph type="body" idx="1"/>
          </p:nvPr>
        </p:nvSpPr>
        <p:spPr>
          <a:xfrm>
            <a:off x="666750" y="4643438"/>
            <a:ext cx="5335588" cy="4398962"/>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u="none" strike="noStrike" cap="none" dirty="0">
                <a:solidFill>
                  <a:schemeClr val="dk1"/>
                </a:solidFill>
                <a:ea typeface="Open Sans" panose="020B0606030504020204" pitchFamily="34" charset="0"/>
                <a:sym typeface="Calibri"/>
              </a:rPr>
              <a:t>Using the handout, have the delegates work in subject-related groups to develop a vocational scenario for a unit of their choice. Have a couple of groups share their scenario and get the rest of the group to comment on its appropriateness. Does it give the student a clear role, at the appropriate level? Does it give a relevant and up-to-date context? Is the overall presented clearly?</a:t>
            </a:r>
            <a:endParaRPr sz="1200" u="none" strike="noStrike" cap="none" dirty="0">
              <a:solidFill>
                <a:schemeClr val="dk1"/>
              </a:solidFill>
              <a:ea typeface="Open Sans" panose="020B0606030504020204" pitchFamily="34" charset="0"/>
              <a:sym typeface="Calibri"/>
            </a:endParaRPr>
          </a:p>
          <a:p>
            <a:pPr marL="0" marR="0" lvl="0" indent="0" algn="l" rtl="0">
              <a:spcBef>
                <a:spcPts val="360"/>
              </a:spcBef>
              <a:spcAft>
                <a:spcPts val="0"/>
              </a:spcAft>
              <a:buNone/>
            </a:pPr>
            <a:endParaRPr sz="1200" u="none" strike="noStrike" cap="none" dirty="0">
              <a:solidFill>
                <a:schemeClr val="dk1"/>
              </a:solidFill>
              <a:ea typeface="Open Sans" panose="020B0606030504020204" pitchFamily="34" charset="0"/>
              <a:sym typeface="Calibri"/>
            </a:endParaRPr>
          </a:p>
        </p:txBody>
      </p:sp>
      <p:sp>
        <p:nvSpPr>
          <p:cNvPr id="843" name="Google Shape;843;p66:notes"/>
          <p:cNvSpPr txBox="1">
            <a:spLocks noGrp="1"/>
          </p:cNvSpPr>
          <p:nvPr>
            <p:ph type="sldNum" idx="12"/>
          </p:nvPr>
        </p:nvSpPr>
        <p:spPr>
          <a:xfrm>
            <a:off x="3776663" y="9285288"/>
            <a:ext cx="2890837" cy="48895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GB" sz="1300">
                <a:solidFill>
                  <a:schemeClr val="dk1"/>
                </a:solidFill>
                <a:ea typeface="Open Sans" panose="020B0606030504020204" pitchFamily="34" charset="0"/>
                <a:sym typeface="Arial"/>
              </a:rPr>
              <a:t>39</a:t>
            </a:fld>
            <a:endParaRPr sz="1300" dirty="0">
              <a:solidFill>
                <a:schemeClr val="dk1"/>
              </a:solidFill>
              <a:ea typeface="Open Sans" panose="020B0606030504020204" pitchFamily="34" charset="0"/>
              <a:sym typeface="Arial"/>
            </a:endParaRPr>
          </a:p>
        </p:txBody>
      </p:sp>
    </p:spTree>
    <p:extLst>
      <p:ext uri="{BB962C8B-B14F-4D97-AF65-F5344CB8AC3E}">
        <p14:creationId xmlns:p14="http://schemas.microsoft.com/office/powerpoint/2010/main" val="948750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DC36F7-CBB2-4962-87C1-28F71F301449}"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2A1E0AD-412A-48AD-88AD-6141E5DAA1A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DC36F7-CBB2-4962-87C1-28F71F301449}"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1E0AD-412A-48AD-88AD-6141E5DAA1A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DC36F7-CBB2-4962-87C1-28F71F301449}"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1E0AD-412A-48AD-88AD-6141E5DAA1A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tatement and Image Option2">
  <p:cSld name="Statement and Image Option2">
    <p:bg>
      <p:bgPr>
        <a:solidFill>
          <a:schemeClr val="lt1"/>
        </a:solidFill>
        <a:effectLst/>
      </p:bgPr>
    </p:bg>
    <p:spTree>
      <p:nvGrpSpPr>
        <p:cNvPr id="1" name="Shape 381"/>
        <p:cNvGrpSpPr/>
        <p:nvPr/>
      </p:nvGrpSpPr>
      <p:grpSpPr>
        <a:xfrm>
          <a:off x="0" y="0"/>
          <a:ext cx="0" cy="0"/>
          <a:chOff x="0" y="0"/>
          <a:chExt cx="0" cy="0"/>
        </a:xfrm>
      </p:grpSpPr>
      <p:sp>
        <p:nvSpPr>
          <p:cNvPr id="382" name="Google Shape;382;p90"/>
          <p:cNvSpPr txBox="1">
            <a:spLocks noGrp="1"/>
          </p:cNvSpPr>
          <p:nvPr>
            <p:ph type="title"/>
          </p:nvPr>
        </p:nvSpPr>
        <p:spPr>
          <a:xfrm>
            <a:off x="630792" y="418050"/>
            <a:ext cx="5960200" cy="1144958"/>
          </a:xfrm>
          <a:prstGeom prst="rect">
            <a:avLst/>
          </a:prstGeom>
          <a:noFill/>
          <a:ln>
            <a:noFill/>
          </a:ln>
        </p:spPr>
        <p:txBody>
          <a:bodyPr spcFirstLastPara="1" wrap="square" lIns="0" tIns="0" rIns="0" bIns="0" anchor="t" anchorCtr="0"/>
          <a:lstStyle>
            <a:lvl1pPr marR="0" lvl="0" algn="l" rtl="0">
              <a:lnSpc>
                <a:spcPct val="111111"/>
              </a:lnSpc>
              <a:spcBef>
                <a:spcPts val="0"/>
              </a:spcBef>
              <a:spcAft>
                <a:spcPts val="0"/>
              </a:spcAft>
              <a:buClr>
                <a:schemeClr val="dk2"/>
              </a:buClr>
              <a:buSzPts val="2700"/>
              <a:buFont typeface="Arial"/>
              <a:buNone/>
              <a:defRPr sz="27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3" name="Google Shape;383;p90"/>
          <p:cNvSpPr txBox="1">
            <a:spLocks noGrp="1"/>
          </p:cNvSpPr>
          <p:nvPr>
            <p:ph type="body" idx="1"/>
          </p:nvPr>
        </p:nvSpPr>
        <p:spPr>
          <a:xfrm>
            <a:off x="630792" y="1695452"/>
            <a:ext cx="6015565" cy="3124201"/>
          </a:xfrm>
          <a:prstGeom prst="rect">
            <a:avLst/>
          </a:prstGeom>
          <a:noFill/>
          <a:ln>
            <a:noFill/>
          </a:ln>
        </p:spPr>
        <p:txBody>
          <a:bodyPr spcFirstLastPara="1" wrap="square" lIns="0" tIns="0" rIns="0" bIns="0" anchor="t" anchorCtr="0"/>
          <a:lstStyle>
            <a:lvl1pPr marL="457200" marR="0" lvl="0" indent="-228600" algn="l" rtl="0">
              <a:lnSpc>
                <a:spcPct val="122222"/>
              </a:lnSpc>
              <a:spcBef>
                <a:spcPts val="1000"/>
              </a:spcBef>
              <a:spcAft>
                <a:spcPts val="0"/>
              </a:spcAft>
              <a:buClr>
                <a:schemeClr val="dk1"/>
              </a:buClr>
              <a:buSzPts val="1350"/>
              <a:buFont typeface="Arial"/>
              <a:buNone/>
              <a:defRPr sz="1350" b="0" i="0" u="none" strike="noStrike" cap="none">
                <a:solidFill>
                  <a:srgbClr val="000000"/>
                </a:solidFill>
                <a:latin typeface="Arial"/>
                <a:ea typeface="Arial"/>
                <a:cs typeface="Arial"/>
                <a:sym typeface="Arial"/>
              </a:defRPr>
            </a:lvl1pPr>
            <a:lvl2pPr marL="914400" marR="0" lvl="1" indent="-228600" algn="l" rtl="0">
              <a:lnSpc>
                <a:spcPct val="133333"/>
              </a:lnSpc>
              <a:spcBef>
                <a:spcPts val="1276"/>
              </a:spcBef>
              <a:spcAft>
                <a:spcPts val="0"/>
              </a:spcAft>
              <a:buClr>
                <a:srgbClr val="000000"/>
              </a:buClr>
              <a:buSzPts val="900"/>
              <a:buFont typeface="Arial"/>
              <a:buNone/>
              <a:defRPr sz="900" b="0" i="1" u="none" strike="noStrike" cap="none">
                <a:solidFill>
                  <a:srgbClr val="000000"/>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84" name="Google Shape;384;p90"/>
          <p:cNvSpPr>
            <a:spLocks noGrp="1"/>
          </p:cNvSpPr>
          <p:nvPr>
            <p:ph type="pic" idx="2"/>
          </p:nvPr>
        </p:nvSpPr>
        <p:spPr>
          <a:xfrm>
            <a:off x="7835902" y="0"/>
            <a:ext cx="4356100" cy="6858000"/>
          </a:xfrm>
          <a:prstGeom prst="rect">
            <a:avLst/>
          </a:prstGeom>
          <a:solidFill>
            <a:srgbClr val="BBBBBB"/>
          </a:solidFill>
          <a:ln>
            <a:noFill/>
          </a:ln>
        </p:spPr>
        <p:txBody>
          <a:bodyPr spcFirstLastPara="1" wrap="square" lIns="0" tIns="2592000" rIns="0" bIns="0" anchor="t" anchorCtr="0"/>
          <a:lstStyle>
            <a:lvl1pPr marR="0" lvl="0" algn="ctr" rtl="0">
              <a:lnSpc>
                <a:spcPct val="172727"/>
              </a:lnSpc>
              <a:spcBef>
                <a:spcPts val="0"/>
              </a:spcBef>
              <a:spcAft>
                <a:spcPts val="0"/>
              </a:spcAft>
              <a:buClr>
                <a:schemeClr val="dk1"/>
              </a:buClr>
              <a:buSzPts val="825"/>
              <a:buFont typeface="Arial"/>
              <a:buNone/>
              <a:defRPr sz="825"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385" name="Google Shape;385;p90"/>
          <p:cNvSpPr/>
          <p:nvPr/>
        </p:nvSpPr>
        <p:spPr>
          <a:xfrm>
            <a:off x="622610" y="6376789"/>
            <a:ext cx="926439" cy="282488"/>
          </a:xfrm>
          <a:prstGeom prst="rect">
            <a:avLst/>
          </a:prstGeom>
          <a:noFill/>
          <a:ln>
            <a:noFill/>
          </a:ln>
        </p:spPr>
      </p:sp>
      <p:sp>
        <p:nvSpPr>
          <p:cNvPr id="386" name="Google Shape;386;p90"/>
          <p:cNvSpPr txBox="1">
            <a:spLocks noGrp="1"/>
          </p:cNvSpPr>
          <p:nvPr>
            <p:ph type="sldNum" idx="12"/>
          </p:nvPr>
        </p:nvSpPr>
        <p:spPr>
          <a:xfrm>
            <a:off x="11386110"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b="1">
                <a:solidFill>
                  <a:schemeClr val="lt2"/>
                </a:solidFill>
                <a:latin typeface="Arial"/>
                <a:ea typeface="Arial"/>
                <a:cs typeface="Arial"/>
                <a:sym typeface="Arial"/>
              </a:defRPr>
            </a:lvl1pPr>
            <a:lvl2pPr marL="0" marR="0" lvl="1" indent="0" algn="l" rtl="0">
              <a:spcBef>
                <a:spcPts val="0"/>
              </a:spcBef>
              <a:buNone/>
              <a:defRPr sz="600" b="1">
                <a:solidFill>
                  <a:schemeClr val="lt2"/>
                </a:solidFill>
                <a:latin typeface="Arial"/>
                <a:ea typeface="Arial"/>
                <a:cs typeface="Arial"/>
                <a:sym typeface="Arial"/>
              </a:defRPr>
            </a:lvl2pPr>
            <a:lvl3pPr marL="0" marR="0" lvl="2" indent="0" algn="l" rtl="0">
              <a:spcBef>
                <a:spcPts val="0"/>
              </a:spcBef>
              <a:buNone/>
              <a:defRPr sz="600" b="1">
                <a:solidFill>
                  <a:schemeClr val="lt2"/>
                </a:solidFill>
                <a:latin typeface="Arial"/>
                <a:ea typeface="Arial"/>
                <a:cs typeface="Arial"/>
                <a:sym typeface="Arial"/>
              </a:defRPr>
            </a:lvl3pPr>
            <a:lvl4pPr marL="0" marR="0" lvl="3" indent="0" algn="l" rtl="0">
              <a:spcBef>
                <a:spcPts val="0"/>
              </a:spcBef>
              <a:buNone/>
              <a:defRPr sz="600" b="1">
                <a:solidFill>
                  <a:schemeClr val="lt2"/>
                </a:solidFill>
                <a:latin typeface="Arial"/>
                <a:ea typeface="Arial"/>
                <a:cs typeface="Arial"/>
                <a:sym typeface="Arial"/>
              </a:defRPr>
            </a:lvl4pPr>
            <a:lvl5pPr marL="0" marR="0" lvl="4" indent="0" algn="l" rtl="0">
              <a:spcBef>
                <a:spcPts val="0"/>
              </a:spcBef>
              <a:buNone/>
              <a:defRPr sz="600" b="1">
                <a:solidFill>
                  <a:schemeClr val="lt2"/>
                </a:solidFill>
                <a:latin typeface="Arial"/>
                <a:ea typeface="Arial"/>
                <a:cs typeface="Arial"/>
                <a:sym typeface="Arial"/>
              </a:defRPr>
            </a:lvl5pPr>
            <a:lvl6pPr marL="0" marR="0" lvl="5" indent="0" algn="l" rtl="0">
              <a:spcBef>
                <a:spcPts val="0"/>
              </a:spcBef>
              <a:buNone/>
              <a:defRPr sz="600" b="1">
                <a:solidFill>
                  <a:schemeClr val="lt2"/>
                </a:solidFill>
                <a:latin typeface="Arial"/>
                <a:ea typeface="Arial"/>
                <a:cs typeface="Arial"/>
                <a:sym typeface="Arial"/>
              </a:defRPr>
            </a:lvl6pPr>
            <a:lvl7pPr marL="0" marR="0" lvl="6" indent="0" algn="l" rtl="0">
              <a:spcBef>
                <a:spcPts val="0"/>
              </a:spcBef>
              <a:buNone/>
              <a:defRPr sz="600" b="1">
                <a:solidFill>
                  <a:schemeClr val="lt2"/>
                </a:solidFill>
                <a:latin typeface="Arial"/>
                <a:ea typeface="Arial"/>
                <a:cs typeface="Arial"/>
                <a:sym typeface="Arial"/>
              </a:defRPr>
            </a:lvl7pPr>
            <a:lvl8pPr marL="0" marR="0" lvl="7" indent="0" algn="l" rtl="0">
              <a:spcBef>
                <a:spcPts val="0"/>
              </a:spcBef>
              <a:buNone/>
              <a:defRPr sz="600" b="1">
                <a:solidFill>
                  <a:schemeClr val="lt2"/>
                </a:solidFill>
                <a:latin typeface="Arial"/>
                <a:ea typeface="Arial"/>
                <a:cs typeface="Arial"/>
                <a:sym typeface="Arial"/>
              </a:defRPr>
            </a:lvl8pPr>
            <a:lvl9pPr marL="0" marR="0" lvl="8" indent="0" algn="l" rtl="0">
              <a:spcBef>
                <a:spcPts val="0"/>
              </a:spcBef>
              <a:buNone/>
              <a:defRPr sz="600" b="1">
                <a:solidFill>
                  <a:schemeClr val="lt2"/>
                </a:solidFill>
                <a:latin typeface="Arial"/>
                <a:ea typeface="Arial"/>
                <a:cs typeface="Arial"/>
                <a:sym typeface="Arial"/>
              </a:defRPr>
            </a:lvl9pPr>
          </a:lstStyle>
          <a:p>
            <a:fld id="{00000000-1234-1234-1234-123412341234}" type="slidenum">
              <a:rPr lang="en-GB" smtClean="0"/>
              <a:pPr/>
              <a:t>‹#›</a:t>
            </a:fld>
            <a:endParaRPr lang="en-GB" dirty="0"/>
          </a:p>
        </p:txBody>
      </p:sp>
      <p:cxnSp>
        <p:nvCxnSpPr>
          <p:cNvPr id="387" name="Google Shape;387;p90"/>
          <p:cNvCxnSpPr/>
          <p:nvPr/>
        </p:nvCxnSpPr>
        <p:spPr>
          <a:xfrm>
            <a:off x="11342479" y="6520020"/>
            <a:ext cx="0" cy="86400"/>
          </a:xfrm>
          <a:prstGeom prst="straightConnector1">
            <a:avLst/>
          </a:prstGeom>
          <a:noFill/>
          <a:ln w="9525" cap="flat" cmpd="sng">
            <a:solidFill>
              <a:schemeClr val="lt2"/>
            </a:solidFill>
            <a:prstDash val="solid"/>
            <a:round/>
            <a:headEnd type="none" w="sm" len="sm"/>
            <a:tailEnd type="none" w="sm" len="sm"/>
          </a:ln>
        </p:spPr>
      </p:cxnSp>
      <p:sp>
        <p:nvSpPr>
          <p:cNvPr id="388" name="Google Shape;388;p90"/>
          <p:cNvSpPr txBox="1">
            <a:spLocks noGrp="1"/>
          </p:cNvSpPr>
          <p:nvPr>
            <p:ph type="ftr" idx="11"/>
          </p:nvPr>
        </p:nvSpPr>
        <p:spPr>
          <a:xfrm>
            <a:off x="8495073" y="6515931"/>
            <a:ext cx="2810839" cy="110332"/>
          </a:xfrm>
          <a:prstGeom prst="rect">
            <a:avLst/>
          </a:prstGeom>
          <a:noFill/>
          <a:ln>
            <a:noFill/>
          </a:ln>
        </p:spPr>
        <p:txBody>
          <a:bodyPr spcFirstLastPara="1" wrap="square" lIns="0" tIns="0" rIns="0" bIns="0" anchor="ctr" anchorCtr="0"/>
          <a:lstStyle>
            <a:lvl1pPr marR="0" lvl="0" algn="r" rtl="0">
              <a:spcBef>
                <a:spcPts val="0"/>
              </a:spcBef>
              <a:spcAft>
                <a:spcPts val="0"/>
              </a:spcAft>
              <a:buSzPts val="1400"/>
              <a:buNone/>
              <a:defRPr sz="525">
                <a:solidFill>
                  <a:schemeClr val="l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29141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Statement and Image Option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792" y="418050"/>
            <a:ext cx="5960200" cy="1144958"/>
          </a:xfrm>
        </p:spPr>
        <p:txBody>
          <a:bodyPr anchor="t" anchorCtr="0"/>
          <a:lstStyle>
            <a:lvl1pPr>
              <a:lnSpc>
                <a:spcPts val="3000"/>
              </a:lnSpc>
              <a:defRPr sz="2700" b="0" i="0">
                <a:solidFill>
                  <a:schemeClr val="tx2"/>
                </a:solidFill>
                <a:latin typeface="Playfair Display" pitchFamily="2" charset="77"/>
              </a:defRPr>
            </a:lvl1pPr>
          </a:lstStyle>
          <a:p>
            <a:r>
              <a:rPr lang="en-US" dirty="0"/>
              <a:t>Click to edit Master title style</a:t>
            </a:r>
            <a:endParaRPr lang="en-GB" dirty="0"/>
          </a:p>
        </p:txBody>
      </p:sp>
      <p:sp>
        <p:nvSpPr>
          <p:cNvPr id="3" name="Content Placeholder 2"/>
          <p:cNvSpPr>
            <a:spLocks noGrp="1"/>
          </p:cNvSpPr>
          <p:nvPr>
            <p:ph idx="1"/>
          </p:nvPr>
        </p:nvSpPr>
        <p:spPr>
          <a:xfrm>
            <a:off x="630792" y="1695452"/>
            <a:ext cx="6015565" cy="3124201"/>
          </a:xfrm>
        </p:spPr>
        <p:txBody>
          <a:bodyPr/>
          <a:lstStyle>
            <a:lvl1pPr marL="0" indent="0">
              <a:lnSpc>
                <a:spcPts val="1650"/>
              </a:lnSpc>
              <a:spcAft>
                <a:spcPts val="0"/>
              </a:spcAft>
              <a:buClr>
                <a:schemeClr val="tx1"/>
              </a:buClr>
              <a:buFont typeface="Arial" panose="020B0604020202020204" pitchFamily="34" charset="0"/>
              <a:buNone/>
              <a:defRPr sz="1350" b="0" i="0" kern="0" baseline="0">
                <a:solidFill>
                  <a:srgbClr val="000000"/>
                </a:solidFill>
                <a:latin typeface="Open Sans" panose="020B0606030504020204" pitchFamily="34" charset="0"/>
              </a:defRPr>
            </a:lvl1pPr>
            <a:lvl2pPr marL="0" indent="0">
              <a:lnSpc>
                <a:spcPts val="1200"/>
              </a:lnSpc>
              <a:spcBef>
                <a:spcPts val="1276"/>
              </a:spcBef>
              <a:spcAft>
                <a:spcPts val="0"/>
              </a:spcAft>
              <a:buNone/>
              <a:defRPr sz="900" i="1">
                <a:solidFill>
                  <a:srgbClr val="000000"/>
                </a:solidFill>
              </a:defRPr>
            </a:lvl2pPr>
            <a:lvl3pPr marL="494100" indent="-191700">
              <a:defRPr/>
            </a:lvl3pPr>
          </a:lstStyle>
          <a:p>
            <a:pPr lvl="0"/>
            <a:r>
              <a:rPr lang="en-US" dirty="0"/>
              <a:t>Click to edit Master text styles</a:t>
            </a:r>
          </a:p>
        </p:txBody>
      </p:sp>
      <p:sp>
        <p:nvSpPr>
          <p:cNvPr id="6" name="Picture Placeholder 5"/>
          <p:cNvSpPr>
            <a:spLocks noGrp="1"/>
          </p:cNvSpPr>
          <p:nvPr>
            <p:ph type="pic" sz="quarter" idx="10" hasCustomPrompt="1"/>
          </p:nvPr>
        </p:nvSpPr>
        <p:spPr>
          <a:xfrm>
            <a:off x="7835902" y="0"/>
            <a:ext cx="4356100" cy="6858000"/>
          </a:xfrm>
          <a:solidFill>
            <a:srgbClr val="BBBBBB"/>
          </a:solidFill>
        </p:spPr>
        <p:txBody>
          <a:bodyPr vert="horz" lIns="0" tIns="2592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dirty="0"/>
              <a:t>Insert photographic image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610" y="6376789"/>
            <a:ext cx="926439" cy="282488"/>
          </a:xfrm>
          <a:prstGeom prst="rect">
            <a:avLst/>
          </a:prstGeom>
        </p:spPr>
      </p:pic>
      <p:sp>
        <p:nvSpPr>
          <p:cNvPr id="13" name="Slide Number Placeholder 5"/>
          <p:cNvSpPr>
            <a:spLocks noGrp="1"/>
          </p:cNvSpPr>
          <p:nvPr>
            <p:ph type="sldNum" sz="quarter" idx="4"/>
          </p:nvPr>
        </p:nvSpPr>
        <p:spPr>
          <a:xfrm>
            <a:off x="11386110" y="6515931"/>
            <a:ext cx="166321" cy="110332"/>
          </a:xfrm>
          <a:prstGeom prst="rect">
            <a:avLst/>
          </a:prstGeom>
        </p:spPr>
        <p:txBody>
          <a:bodyPr vert="horz" lIns="0" tIns="0" rIns="0" bIns="0" rtlCol="0" anchor="ctr" anchorCtr="0"/>
          <a:lstStyle>
            <a:lvl1pPr algn="l">
              <a:defRPr sz="600" b="0" i="0">
                <a:solidFill>
                  <a:schemeClr val="bg2"/>
                </a:solidFill>
                <a:latin typeface="Open Sans" panose="020B0606030504020204" pitchFamily="34" charset="0"/>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cxnSp>
        <p:nvCxnSpPr>
          <p:cNvPr id="9" name="Straight Connector 8"/>
          <p:cNvCxnSpPr/>
          <p:nvPr userDrawn="1"/>
        </p:nvCxnSpPr>
        <p:spPr>
          <a:xfrm>
            <a:off x="11342479"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Footer Placeholder 3"/>
          <p:cNvSpPr>
            <a:spLocks noGrp="1"/>
          </p:cNvSpPr>
          <p:nvPr>
            <p:ph type="ftr" sz="quarter" idx="3"/>
          </p:nvPr>
        </p:nvSpPr>
        <p:spPr>
          <a:xfrm>
            <a:off x="8495073" y="6515931"/>
            <a:ext cx="2810839" cy="110332"/>
          </a:xfrm>
          <a:prstGeom prst="rect">
            <a:avLst/>
          </a:prstGeom>
        </p:spPr>
        <p:txBody>
          <a:bodyPr vert="horz" lIns="0" tIns="0" rIns="0" bIns="0" rtlCol="0" anchor="ctr"/>
          <a:lstStyle>
            <a:lvl1pPr algn="r">
              <a:defRPr sz="525">
                <a:solidFill>
                  <a:schemeClr val="bg2"/>
                </a:solidFill>
              </a:defRPr>
            </a:lvl1pPr>
          </a:lstStyle>
          <a:p>
            <a:r>
              <a:rPr lang="en-GB" dirty="0"/>
              <a:t>Assignment Writing &amp; Assessment</a:t>
            </a:r>
          </a:p>
        </p:txBody>
      </p:sp>
    </p:spTree>
    <p:extLst>
      <p:ext uri="{BB962C8B-B14F-4D97-AF65-F5344CB8AC3E}">
        <p14:creationId xmlns:p14="http://schemas.microsoft.com/office/powerpoint/2010/main" val="80100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Statement and Image Option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792" y="418050"/>
            <a:ext cx="5960200" cy="1144958"/>
          </a:xfrm>
        </p:spPr>
        <p:txBody>
          <a:bodyPr anchor="t" anchorCtr="0"/>
          <a:lstStyle>
            <a:lvl1pPr>
              <a:lnSpc>
                <a:spcPts val="3000"/>
              </a:lnSpc>
              <a:defRPr sz="2700" b="0" i="0">
                <a:solidFill>
                  <a:schemeClr val="tx2"/>
                </a:solidFill>
                <a:latin typeface="Playfair Display" pitchFamily="2" charset="77"/>
              </a:defRPr>
            </a:lvl1pPr>
          </a:lstStyle>
          <a:p>
            <a:r>
              <a:rPr lang="en-US" dirty="0"/>
              <a:t>Click to edit Master title style</a:t>
            </a:r>
            <a:endParaRPr lang="en-GB" dirty="0"/>
          </a:p>
        </p:txBody>
      </p:sp>
      <p:sp>
        <p:nvSpPr>
          <p:cNvPr id="3" name="Content Placeholder 2"/>
          <p:cNvSpPr>
            <a:spLocks noGrp="1"/>
          </p:cNvSpPr>
          <p:nvPr>
            <p:ph idx="1"/>
          </p:nvPr>
        </p:nvSpPr>
        <p:spPr>
          <a:xfrm>
            <a:off x="630792" y="1695452"/>
            <a:ext cx="6015565" cy="3124201"/>
          </a:xfrm>
        </p:spPr>
        <p:txBody>
          <a:bodyPr/>
          <a:lstStyle>
            <a:lvl1pPr marL="0" indent="0">
              <a:lnSpc>
                <a:spcPts val="1650"/>
              </a:lnSpc>
              <a:spcAft>
                <a:spcPts val="0"/>
              </a:spcAft>
              <a:buClr>
                <a:schemeClr val="tx1"/>
              </a:buClr>
              <a:buFont typeface="Arial" panose="020B0604020202020204" pitchFamily="34" charset="0"/>
              <a:buNone/>
              <a:defRPr sz="1350" b="0" i="0" kern="0" baseline="0">
                <a:solidFill>
                  <a:srgbClr val="000000"/>
                </a:solidFill>
                <a:latin typeface="Open Sans" panose="020B0606030504020204" pitchFamily="34" charset="0"/>
              </a:defRPr>
            </a:lvl1pPr>
            <a:lvl2pPr marL="0" indent="0">
              <a:lnSpc>
                <a:spcPts val="1200"/>
              </a:lnSpc>
              <a:spcBef>
                <a:spcPts val="1276"/>
              </a:spcBef>
              <a:spcAft>
                <a:spcPts val="0"/>
              </a:spcAft>
              <a:buNone/>
              <a:defRPr sz="900" i="1">
                <a:solidFill>
                  <a:srgbClr val="000000"/>
                </a:solidFill>
              </a:defRPr>
            </a:lvl2pPr>
            <a:lvl3pPr marL="494100" indent="-191700">
              <a:defRPr/>
            </a:lvl3pPr>
          </a:lstStyle>
          <a:p>
            <a:pPr lvl="0"/>
            <a:r>
              <a:rPr lang="en-US" dirty="0"/>
              <a:t>Click to edit Master text styles</a:t>
            </a:r>
          </a:p>
        </p:txBody>
      </p:sp>
      <p:sp>
        <p:nvSpPr>
          <p:cNvPr id="6" name="Picture Placeholder 5"/>
          <p:cNvSpPr>
            <a:spLocks noGrp="1"/>
          </p:cNvSpPr>
          <p:nvPr>
            <p:ph type="pic" sz="quarter" idx="10" hasCustomPrompt="1"/>
          </p:nvPr>
        </p:nvSpPr>
        <p:spPr>
          <a:xfrm>
            <a:off x="7835902" y="0"/>
            <a:ext cx="4356100" cy="6858000"/>
          </a:xfrm>
          <a:solidFill>
            <a:srgbClr val="BBBBBB"/>
          </a:solidFill>
        </p:spPr>
        <p:txBody>
          <a:bodyPr vert="horz" lIns="0" tIns="2592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dirty="0"/>
              <a:t>Insert photographic image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610" y="6376789"/>
            <a:ext cx="926439" cy="282488"/>
          </a:xfrm>
          <a:prstGeom prst="rect">
            <a:avLst/>
          </a:prstGeom>
        </p:spPr>
      </p:pic>
      <p:sp>
        <p:nvSpPr>
          <p:cNvPr id="13" name="Slide Number Placeholder 5"/>
          <p:cNvSpPr>
            <a:spLocks noGrp="1"/>
          </p:cNvSpPr>
          <p:nvPr>
            <p:ph type="sldNum" sz="quarter" idx="4"/>
          </p:nvPr>
        </p:nvSpPr>
        <p:spPr>
          <a:xfrm>
            <a:off x="11386110" y="6515931"/>
            <a:ext cx="166321" cy="110332"/>
          </a:xfrm>
          <a:prstGeom prst="rect">
            <a:avLst/>
          </a:prstGeom>
        </p:spPr>
        <p:txBody>
          <a:bodyPr vert="horz" lIns="0" tIns="0" rIns="0" bIns="0" rtlCol="0" anchor="ctr" anchorCtr="0"/>
          <a:lstStyle>
            <a:lvl1pPr algn="l">
              <a:defRPr sz="600" b="0" i="0">
                <a:solidFill>
                  <a:schemeClr val="bg2"/>
                </a:solidFill>
                <a:latin typeface="Open Sans" panose="020B0606030504020204" pitchFamily="34" charset="0"/>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cxnSp>
        <p:nvCxnSpPr>
          <p:cNvPr id="9" name="Straight Connector 8"/>
          <p:cNvCxnSpPr/>
          <p:nvPr userDrawn="1"/>
        </p:nvCxnSpPr>
        <p:spPr>
          <a:xfrm>
            <a:off x="11342479"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Footer Placeholder 3"/>
          <p:cNvSpPr>
            <a:spLocks noGrp="1"/>
          </p:cNvSpPr>
          <p:nvPr>
            <p:ph type="ftr" sz="quarter" idx="3"/>
          </p:nvPr>
        </p:nvSpPr>
        <p:spPr>
          <a:xfrm>
            <a:off x="8495073" y="6515931"/>
            <a:ext cx="2810839" cy="110332"/>
          </a:xfrm>
          <a:prstGeom prst="rect">
            <a:avLst/>
          </a:prstGeom>
        </p:spPr>
        <p:txBody>
          <a:bodyPr vert="horz" lIns="0" tIns="0" rIns="0" bIns="0" rtlCol="0" anchor="ctr"/>
          <a:lstStyle>
            <a:lvl1pPr algn="r">
              <a:defRPr sz="525">
                <a:solidFill>
                  <a:schemeClr val="bg2"/>
                </a:solidFill>
              </a:defRPr>
            </a:lvl1pPr>
          </a:lstStyle>
          <a:p>
            <a:r>
              <a:rPr lang="en-GB" dirty="0"/>
              <a:t>Assignment Writing &amp; Assessment</a:t>
            </a:r>
          </a:p>
        </p:txBody>
      </p:sp>
    </p:spTree>
    <p:extLst>
      <p:ext uri="{BB962C8B-B14F-4D97-AF65-F5344CB8AC3E}">
        <p14:creationId xmlns:p14="http://schemas.microsoft.com/office/powerpoint/2010/main" val="411761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Statement and Image Option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792" y="418050"/>
            <a:ext cx="5960200" cy="1144958"/>
          </a:xfrm>
        </p:spPr>
        <p:txBody>
          <a:bodyPr anchor="t" anchorCtr="0"/>
          <a:lstStyle>
            <a:lvl1pPr>
              <a:lnSpc>
                <a:spcPts val="3000"/>
              </a:lnSpc>
              <a:defRPr sz="2700" b="0" i="0">
                <a:solidFill>
                  <a:schemeClr val="tx2"/>
                </a:solidFill>
                <a:latin typeface="Playfair Display" pitchFamily="2" charset="77"/>
              </a:defRPr>
            </a:lvl1pPr>
          </a:lstStyle>
          <a:p>
            <a:r>
              <a:rPr lang="en-US" dirty="0"/>
              <a:t>Click to edit Master title style</a:t>
            </a:r>
            <a:endParaRPr lang="en-GB" dirty="0"/>
          </a:p>
        </p:txBody>
      </p:sp>
      <p:sp>
        <p:nvSpPr>
          <p:cNvPr id="3" name="Content Placeholder 2"/>
          <p:cNvSpPr>
            <a:spLocks noGrp="1"/>
          </p:cNvSpPr>
          <p:nvPr>
            <p:ph idx="1"/>
          </p:nvPr>
        </p:nvSpPr>
        <p:spPr>
          <a:xfrm>
            <a:off x="630792" y="1695452"/>
            <a:ext cx="6015565" cy="3124201"/>
          </a:xfrm>
        </p:spPr>
        <p:txBody>
          <a:bodyPr/>
          <a:lstStyle>
            <a:lvl1pPr marL="0" indent="0">
              <a:lnSpc>
                <a:spcPts val="1650"/>
              </a:lnSpc>
              <a:spcAft>
                <a:spcPts val="0"/>
              </a:spcAft>
              <a:buClr>
                <a:schemeClr val="tx1"/>
              </a:buClr>
              <a:buFont typeface="Arial" panose="020B0604020202020204" pitchFamily="34" charset="0"/>
              <a:buNone/>
              <a:defRPr sz="1350" b="0" i="0" kern="0" baseline="0">
                <a:solidFill>
                  <a:srgbClr val="000000"/>
                </a:solidFill>
                <a:latin typeface="Open Sans" panose="020B0606030504020204" pitchFamily="34" charset="0"/>
              </a:defRPr>
            </a:lvl1pPr>
            <a:lvl2pPr marL="0" indent="0">
              <a:lnSpc>
                <a:spcPts val="1200"/>
              </a:lnSpc>
              <a:spcBef>
                <a:spcPts val="1276"/>
              </a:spcBef>
              <a:spcAft>
                <a:spcPts val="0"/>
              </a:spcAft>
              <a:buNone/>
              <a:defRPr sz="900" i="1">
                <a:solidFill>
                  <a:srgbClr val="000000"/>
                </a:solidFill>
              </a:defRPr>
            </a:lvl2pPr>
            <a:lvl3pPr marL="494100" indent="-191700">
              <a:defRPr/>
            </a:lvl3pPr>
          </a:lstStyle>
          <a:p>
            <a:pPr lvl="0"/>
            <a:r>
              <a:rPr lang="en-US" dirty="0"/>
              <a:t>Click to edit Master text styles</a:t>
            </a:r>
          </a:p>
        </p:txBody>
      </p:sp>
      <p:sp>
        <p:nvSpPr>
          <p:cNvPr id="6" name="Picture Placeholder 5"/>
          <p:cNvSpPr>
            <a:spLocks noGrp="1"/>
          </p:cNvSpPr>
          <p:nvPr>
            <p:ph type="pic" sz="quarter" idx="10" hasCustomPrompt="1"/>
          </p:nvPr>
        </p:nvSpPr>
        <p:spPr>
          <a:xfrm>
            <a:off x="7835902" y="0"/>
            <a:ext cx="4356100" cy="6858000"/>
          </a:xfrm>
          <a:solidFill>
            <a:srgbClr val="BBBBBB"/>
          </a:solidFill>
        </p:spPr>
        <p:txBody>
          <a:bodyPr vert="horz" lIns="0" tIns="2592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dirty="0"/>
              <a:t>Insert photographic image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610" y="6376789"/>
            <a:ext cx="926439" cy="282488"/>
          </a:xfrm>
          <a:prstGeom prst="rect">
            <a:avLst/>
          </a:prstGeom>
        </p:spPr>
      </p:pic>
      <p:sp>
        <p:nvSpPr>
          <p:cNvPr id="13" name="Slide Number Placeholder 5"/>
          <p:cNvSpPr>
            <a:spLocks noGrp="1"/>
          </p:cNvSpPr>
          <p:nvPr>
            <p:ph type="sldNum" sz="quarter" idx="4"/>
          </p:nvPr>
        </p:nvSpPr>
        <p:spPr>
          <a:xfrm>
            <a:off x="11386110" y="6515931"/>
            <a:ext cx="166321" cy="110332"/>
          </a:xfrm>
          <a:prstGeom prst="rect">
            <a:avLst/>
          </a:prstGeom>
        </p:spPr>
        <p:txBody>
          <a:bodyPr vert="horz" lIns="0" tIns="0" rIns="0" bIns="0" rtlCol="0" anchor="ctr" anchorCtr="0"/>
          <a:lstStyle>
            <a:lvl1pPr algn="l">
              <a:defRPr sz="600" b="0" i="0">
                <a:solidFill>
                  <a:schemeClr val="bg2"/>
                </a:solidFill>
                <a:latin typeface="Open Sans" panose="020B0606030504020204" pitchFamily="34" charset="0"/>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cxnSp>
        <p:nvCxnSpPr>
          <p:cNvPr id="9" name="Straight Connector 8"/>
          <p:cNvCxnSpPr/>
          <p:nvPr userDrawn="1"/>
        </p:nvCxnSpPr>
        <p:spPr>
          <a:xfrm>
            <a:off x="11342479"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Footer Placeholder 3"/>
          <p:cNvSpPr>
            <a:spLocks noGrp="1"/>
          </p:cNvSpPr>
          <p:nvPr>
            <p:ph type="ftr" sz="quarter" idx="3"/>
          </p:nvPr>
        </p:nvSpPr>
        <p:spPr>
          <a:xfrm>
            <a:off x="8495073" y="6515931"/>
            <a:ext cx="2810839" cy="110332"/>
          </a:xfrm>
          <a:prstGeom prst="rect">
            <a:avLst/>
          </a:prstGeom>
        </p:spPr>
        <p:txBody>
          <a:bodyPr vert="horz" lIns="0" tIns="0" rIns="0" bIns="0" rtlCol="0" anchor="ctr"/>
          <a:lstStyle>
            <a:lvl1pPr algn="r">
              <a:defRPr sz="525">
                <a:solidFill>
                  <a:schemeClr val="bg2"/>
                </a:solidFill>
              </a:defRPr>
            </a:lvl1pPr>
          </a:lstStyle>
          <a:p>
            <a:r>
              <a:rPr lang="en-GB" dirty="0"/>
              <a:t>Assignment Writing &amp; Assessment</a:t>
            </a:r>
          </a:p>
        </p:txBody>
      </p:sp>
    </p:spTree>
    <p:extLst>
      <p:ext uri="{BB962C8B-B14F-4D97-AF65-F5344CB8AC3E}">
        <p14:creationId xmlns:p14="http://schemas.microsoft.com/office/powerpoint/2010/main" val="30169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Statement and Image Option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792" y="418050"/>
            <a:ext cx="5960200" cy="1144958"/>
          </a:xfrm>
        </p:spPr>
        <p:txBody>
          <a:bodyPr anchor="t" anchorCtr="0"/>
          <a:lstStyle>
            <a:lvl1pPr>
              <a:lnSpc>
                <a:spcPts val="3000"/>
              </a:lnSpc>
              <a:defRPr sz="2700" b="0" i="0">
                <a:solidFill>
                  <a:schemeClr val="tx2"/>
                </a:solidFill>
                <a:latin typeface="Playfair Display" pitchFamily="2" charset="77"/>
              </a:defRPr>
            </a:lvl1pPr>
          </a:lstStyle>
          <a:p>
            <a:r>
              <a:rPr lang="en-US" dirty="0"/>
              <a:t>Click to edit Master title style</a:t>
            </a:r>
            <a:endParaRPr lang="en-GB" dirty="0"/>
          </a:p>
        </p:txBody>
      </p:sp>
      <p:sp>
        <p:nvSpPr>
          <p:cNvPr id="3" name="Content Placeholder 2"/>
          <p:cNvSpPr>
            <a:spLocks noGrp="1"/>
          </p:cNvSpPr>
          <p:nvPr>
            <p:ph idx="1"/>
          </p:nvPr>
        </p:nvSpPr>
        <p:spPr>
          <a:xfrm>
            <a:off x="630792" y="1695452"/>
            <a:ext cx="6015565" cy="3124201"/>
          </a:xfrm>
        </p:spPr>
        <p:txBody>
          <a:bodyPr/>
          <a:lstStyle>
            <a:lvl1pPr marL="0" indent="0">
              <a:lnSpc>
                <a:spcPts val="1650"/>
              </a:lnSpc>
              <a:spcAft>
                <a:spcPts val="0"/>
              </a:spcAft>
              <a:buClr>
                <a:schemeClr val="tx1"/>
              </a:buClr>
              <a:buFont typeface="Arial" panose="020B0604020202020204" pitchFamily="34" charset="0"/>
              <a:buNone/>
              <a:defRPr sz="1350" b="0" i="0" kern="0" baseline="0">
                <a:solidFill>
                  <a:srgbClr val="000000"/>
                </a:solidFill>
                <a:latin typeface="Open Sans" panose="020B0606030504020204" pitchFamily="34" charset="0"/>
              </a:defRPr>
            </a:lvl1pPr>
            <a:lvl2pPr marL="0" indent="0">
              <a:lnSpc>
                <a:spcPts val="1200"/>
              </a:lnSpc>
              <a:spcBef>
                <a:spcPts val="1276"/>
              </a:spcBef>
              <a:spcAft>
                <a:spcPts val="0"/>
              </a:spcAft>
              <a:buNone/>
              <a:defRPr sz="900" i="1">
                <a:solidFill>
                  <a:srgbClr val="000000"/>
                </a:solidFill>
              </a:defRPr>
            </a:lvl2pPr>
            <a:lvl3pPr marL="494100" indent="-191700">
              <a:defRPr/>
            </a:lvl3pPr>
          </a:lstStyle>
          <a:p>
            <a:pPr lvl="0"/>
            <a:r>
              <a:rPr lang="en-US" dirty="0"/>
              <a:t>Click to edit Master text styles</a:t>
            </a:r>
          </a:p>
        </p:txBody>
      </p:sp>
      <p:sp>
        <p:nvSpPr>
          <p:cNvPr id="6" name="Picture Placeholder 5"/>
          <p:cNvSpPr>
            <a:spLocks noGrp="1"/>
          </p:cNvSpPr>
          <p:nvPr>
            <p:ph type="pic" sz="quarter" idx="10" hasCustomPrompt="1"/>
          </p:nvPr>
        </p:nvSpPr>
        <p:spPr>
          <a:xfrm>
            <a:off x="7835902" y="0"/>
            <a:ext cx="4356100" cy="6858000"/>
          </a:xfrm>
          <a:solidFill>
            <a:srgbClr val="BBBBBB"/>
          </a:solidFill>
        </p:spPr>
        <p:txBody>
          <a:bodyPr vert="horz" lIns="0" tIns="2592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dirty="0"/>
              <a:t>Insert photographic image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610" y="6376789"/>
            <a:ext cx="926439" cy="282488"/>
          </a:xfrm>
          <a:prstGeom prst="rect">
            <a:avLst/>
          </a:prstGeom>
        </p:spPr>
      </p:pic>
      <p:sp>
        <p:nvSpPr>
          <p:cNvPr id="13" name="Slide Number Placeholder 5"/>
          <p:cNvSpPr>
            <a:spLocks noGrp="1"/>
          </p:cNvSpPr>
          <p:nvPr>
            <p:ph type="sldNum" sz="quarter" idx="4"/>
          </p:nvPr>
        </p:nvSpPr>
        <p:spPr>
          <a:xfrm>
            <a:off x="11386110" y="6515931"/>
            <a:ext cx="166321" cy="110332"/>
          </a:xfrm>
          <a:prstGeom prst="rect">
            <a:avLst/>
          </a:prstGeom>
        </p:spPr>
        <p:txBody>
          <a:bodyPr vert="horz" lIns="0" tIns="0" rIns="0" bIns="0" rtlCol="0" anchor="ctr" anchorCtr="0"/>
          <a:lstStyle>
            <a:lvl1pPr algn="l">
              <a:defRPr sz="600" b="0" i="0">
                <a:solidFill>
                  <a:schemeClr val="bg2"/>
                </a:solidFill>
                <a:latin typeface="Open Sans" panose="020B0606030504020204" pitchFamily="34" charset="0"/>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cxnSp>
        <p:nvCxnSpPr>
          <p:cNvPr id="9" name="Straight Connector 8"/>
          <p:cNvCxnSpPr/>
          <p:nvPr userDrawn="1"/>
        </p:nvCxnSpPr>
        <p:spPr>
          <a:xfrm>
            <a:off x="11342479"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Footer Placeholder 3"/>
          <p:cNvSpPr>
            <a:spLocks noGrp="1"/>
          </p:cNvSpPr>
          <p:nvPr>
            <p:ph type="ftr" sz="quarter" idx="3"/>
          </p:nvPr>
        </p:nvSpPr>
        <p:spPr>
          <a:xfrm>
            <a:off x="8495073" y="6515931"/>
            <a:ext cx="2810839" cy="110332"/>
          </a:xfrm>
          <a:prstGeom prst="rect">
            <a:avLst/>
          </a:prstGeom>
        </p:spPr>
        <p:txBody>
          <a:bodyPr vert="horz" lIns="0" tIns="0" rIns="0" bIns="0" rtlCol="0" anchor="ctr"/>
          <a:lstStyle>
            <a:lvl1pPr algn="r">
              <a:defRPr sz="525">
                <a:solidFill>
                  <a:schemeClr val="bg2"/>
                </a:solidFill>
              </a:defRPr>
            </a:lvl1pPr>
          </a:lstStyle>
          <a:p>
            <a:r>
              <a:rPr lang="en-GB" dirty="0"/>
              <a:t>Assignment Writing &amp; Assessment</a:t>
            </a:r>
          </a:p>
        </p:txBody>
      </p:sp>
    </p:spTree>
    <p:extLst>
      <p:ext uri="{BB962C8B-B14F-4D97-AF65-F5344CB8AC3E}">
        <p14:creationId xmlns:p14="http://schemas.microsoft.com/office/powerpoint/2010/main" val="250485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Divider Option 4">
  <p:cSld name="Divider Option 4">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0"/>
          <p:cNvSpPr/>
          <p:nvPr/>
        </p:nvSpPr>
        <p:spPr>
          <a:xfrm>
            <a:off x="2628901" y="784225"/>
            <a:ext cx="6946900" cy="5422900"/>
          </a:xfrm>
          <a:custGeom>
            <a:avLst/>
            <a:gdLst/>
            <a:ahLst/>
            <a:cxnLst/>
            <a:rect l="l" t="t" r="r" b="b"/>
            <a:pathLst>
              <a:path w="1453" h="1512" extrusionOk="0">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57" name="Google Shape;57;p10"/>
          <p:cNvSpPr txBox="1">
            <a:spLocks noGrp="1"/>
          </p:cNvSpPr>
          <p:nvPr>
            <p:ph type="ctrTitle"/>
          </p:nvPr>
        </p:nvSpPr>
        <p:spPr>
          <a:xfrm>
            <a:off x="3240000" y="2973600"/>
            <a:ext cx="5712000" cy="1044000"/>
          </a:xfrm>
          <a:prstGeom prst="rect">
            <a:avLst/>
          </a:prstGeom>
          <a:noFill/>
          <a:ln>
            <a:noFill/>
          </a:ln>
        </p:spPr>
        <p:txBody>
          <a:bodyPr spcFirstLastPara="1" wrap="square" lIns="91425" tIns="91425" rIns="91425" bIns="91425" anchor="ctr" anchorCtr="0"/>
          <a:lstStyle>
            <a:lvl1pPr marR="0" lvl="0" algn="ctr" rtl="0">
              <a:lnSpc>
                <a:spcPct val="105882"/>
              </a:lnSpc>
              <a:spcBef>
                <a:spcPts val="0"/>
              </a:spcBef>
              <a:spcAft>
                <a:spcPts val="0"/>
              </a:spcAft>
              <a:buSzPts val="1400"/>
              <a:buNone/>
              <a:defRPr sz="3400" b="0" i="0" u="none" strike="noStrike" cap="none">
                <a:solidFill>
                  <a:schemeClr val="dk1"/>
                </a:solidFill>
                <a:latin typeface="Playfair Display" pitchFamily="2" charset="77"/>
                <a:ea typeface="Playfair Display" pitchFamily="2" charset="77"/>
                <a:cs typeface="Times New Roman"/>
                <a:sym typeface="Times New Roman"/>
              </a:defRPr>
            </a:lvl1pPr>
            <a:lvl2pPr marR="0" lvl="1" algn="l" rtl="0">
              <a:lnSpc>
                <a:spcPct val="117647"/>
              </a:lnSpc>
              <a:spcBef>
                <a:spcPts val="0"/>
              </a:spcBef>
              <a:spcAft>
                <a:spcPts val="0"/>
              </a:spcAft>
              <a:buSzPts val="1400"/>
              <a:buNone/>
              <a:defRPr sz="3400" b="1" i="0" u="none" strike="noStrike" cap="none">
                <a:solidFill>
                  <a:schemeClr val="dk1"/>
                </a:solidFill>
                <a:latin typeface="Times New Roman"/>
                <a:ea typeface="Times New Roman"/>
                <a:cs typeface="Times New Roman"/>
                <a:sym typeface="Times New Roman"/>
              </a:defRPr>
            </a:lvl2pPr>
            <a:lvl3pPr marR="0" lvl="2" algn="l" rtl="0">
              <a:lnSpc>
                <a:spcPct val="117647"/>
              </a:lnSpc>
              <a:spcBef>
                <a:spcPts val="0"/>
              </a:spcBef>
              <a:spcAft>
                <a:spcPts val="0"/>
              </a:spcAft>
              <a:buSzPts val="1400"/>
              <a:buNone/>
              <a:defRPr sz="3400" b="1" i="0" u="none" strike="noStrike" cap="none">
                <a:solidFill>
                  <a:schemeClr val="dk1"/>
                </a:solidFill>
                <a:latin typeface="Times New Roman"/>
                <a:ea typeface="Times New Roman"/>
                <a:cs typeface="Times New Roman"/>
                <a:sym typeface="Times New Roman"/>
              </a:defRPr>
            </a:lvl3pPr>
            <a:lvl4pPr marR="0" lvl="3" algn="l" rtl="0">
              <a:lnSpc>
                <a:spcPct val="117647"/>
              </a:lnSpc>
              <a:spcBef>
                <a:spcPts val="0"/>
              </a:spcBef>
              <a:spcAft>
                <a:spcPts val="0"/>
              </a:spcAft>
              <a:buSzPts val="1400"/>
              <a:buNone/>
              <a:defRPr sz="3400" b="1" i="0" u="none" strike="noStrike" cap="none">
                <a:solidFill>
                  <a:schemeClr val="dk1"/>
                </a:solidFill>
                <a:latin typeface="Times New Roman"/>
                <a:ea typeface="Times New Roman"/>
                <a:cs typeface="Times New Roman"/>
                <a:sym typeface="Times New Roman"/>
              </a:defRPr>
            </a:lvl4pPr>
            <a:lvl5pPr marR="0" lvl="4" algn="l" rtl="0">
              <a:lnSpc>
                <a:spcPct val="117647"/>
              </a:lnSpc>
              <a:spcBef>
                <a:spcPts val="0"/>
              </a:spcBef>
              <a:spcAft>
                <a:spcPts val="0"/>
              </a:spcAft>
              <a:buSzPts val="1400"/>
              <a:buNone/>
              <a:defRPr sz="3400" b="1" i="0" u="none" strike="noStrike" cap="none">
                <a:solidFill>
                  <a:schemeClr val="dk1"/>
                </a:solidFill>
                <a:latin typeface="Times New Roman"/>
                <a:ea typeface="Times New Roman"/>
                <a:cs typeface="Times New Roman"/>
                <a:sym typeface="Times New Roman"/>
              </a:defRPr>
            </a:lvl5pPr>
            <a:lvl6pPr marR="0" lvl="5" algn="l" rtl="0">
              <a:lnSpc>
                <a:spcPct val="117647"/>
              </a:lnSpc>
              <a:spcBef>
                <a:spcPts val="0"/>
              </a:spcBef>
              <a:spcAft>
                <a:spcPts val="0"/>
              </a:spcAft>
              <a:buSzPts val="1400"/>
              <a:buNone/>
              <a:defRPr sz="3400" b="1" i="0" u="none" strike="noStrike" cap="none">
                <a:solidFill>
                  <a:schemeClr val="dk1"/>
                </a:solidFill>
                <a:latin typeface="Times New Roman"/>
                <a:ea typeface="Times New Roman"/>
                <a:cs typeface="Times New Roman"/>
                <a:sym typeface="Times New Roman"/>
              </a:defRPr>
            </a:lvl6pPr>
            <a:lvl7pPr marR="0" lvl="6" algn="l" rtl="0">
              <a:lnSpc>
                <a:spcPct val="117647"/>
              </a:lnSpc>
              <a:spcBef>
                <a:spcPts val="0"/>
              </a:spcBef>
              <a:spcAft>
                <a:spcPts val="0"/>
              </a:spcAft>
              <a:buSzPts val="1400"/>
              <a:buNone/>
              <a:defRPr sz="3400" b="1" i="0" u="none" strike="noStrike" cap="none">
                <a:solidFill>
                  <a:schemeClr val="dk1"/>
                </a:solidFill>
                <a:latin typeface="Times New Roman"/>
                <a:ea typeface="Times New Roman"/>
                <a:cs typeface="Times New Roman"/>
                <a:sym typeface="Times New Roman"/>
              </a:defRPr>
            </a:lvl7pPr>
            <a:lvl8pPr marR="0" lvl="7" algn="l" rtl="0">
              <a:lnSpc>
                <a:spcPct val="117647"/>
              </a:lnSpc>
              <a:spcBef>
                <a:spcPts val="0"/>
              </a:spcBef>
              <a:spcAft>
                <a:spcPts val="0"/>
              </a:spcAft>
              <a:buSzPts val="1400"/>
              <a:buNone/>
              <a:defRPr sz="3400" b="1" i="0" u="none" strike="noStrike" cap="none">
                <a:solidFill>
                  <a:schemeClr val="dk1"/>
                </a:solidFill>
                <a:latin typeface="Times New Roman"/>
                <a:ea typeface="Times New Roman"/>
                <a:cs typeface="Times New Roman"/>
                <a:sym typeface="Times New Roman"/>
              </a:defRPr>
            </a:lvl8pPr>
            <a:lvl9pPr marR="0" lvl="8" algn="l" rtl="0">
              <a:lnSpc>
                <a:spcPct val="117647"/>
              </a:lnSpc>
              <a:spcBef>
                <a:spcPts val="0"/>
              </a:spcBef>
              <a:spcAft>
                <a:spcPts val="0"/>
              </a:spcAft>
              <a:buSzPts val="1400"/>
              <a:buNone/>
              <a:defRPr sz="3400" b="1" i="0" u="none" strike="noStrike" cap="none">
                <a:solidFill>
                  <a:schemeClr val="dk1"/>
                </a:solidFill>
                <a:latin typeface="Times New Roman"/>
                <a:ea typeface="Times New Roman"/>
                <a:cs typeface="Times New Roman"/>
                <a:sym typeface="Times New Roman"/>
              </a:defRPr>
            </a:lvl9pPr>
          </a:lstStyle>
          <a:p>
            <a:endParaRPr dirty="0"/>
          </a:p>
        </p:txBody>
      </p:sp>
    </p:spTree>
    <p:extLst>
      <p:ext uri="{BB962C8B-B14F-4D97-AF65-F5344CB8AC3E}">
        <p14:creationId xmlns:p14="http://schemas.microsoft.com/office/powerpoint/2010/main" val="3577480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Statement and Image Option5">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1832" y="418050"/>
            <a:ext cx="6620597" cy="1144958"/>
          </a:xfrm>
        </p:spPr>
        <p:txBody>
          <a:bodyPr anchor="t" anchorCtr="0"/>
          <a:lstStyle>
            <a:lvl1pPr>
              <a:lnSpc>
                <a:spcPts val="3000"/>
              </a:lnSpc>
              <a:defRPr sz="2700" b="0" i="0">
                <a:solidFill>
                  <a:schemeClr val="tx2"/>
                </a:solidFill>
                <a:latin typeface="Playfair Display" pitchFamily="2" charset="77"/>
              </a:defRPr>
            </a:lvl1pPr>
          </a:lstStyle>
          <a:p>
            <a:r>
              <a:rPr lang="en-US" dirty="0"/>
              <a:t>Click to edit Master title style</a:t>
            </a:r>
            <a:endParaRPr lang="en-GB" dirty="0"/>
          </a:p>
        </p:txBody>
      </p:sp>
      <p:sp>
        <p:nvSpPr>
          <p:cNvPr id="3" name="Content Placeholder 2"/>
          <p:cNvSpPr>
            <a:spLocks noGrp="1"/>
          </p:cNvSpPr>
          <p:nvPr>
            <p:ph idx="1"/>
          </p:nvPr>
        </p:nvSpPr>
        <p:spPr>
          <a:xfrm>
            <a:off x="4931835" y="1695452"/>
            <a:ext cx="6636280" cy="3124201"/>
          </a:xfrm>
        </p:spPr>
        <p:txBody>
          <a:bodyPr/>
          <a:lstStyle>
            <a:lvl1pPr marL="0" indent="0">
              <a:lnSpc>
                <a:spcPts val="1650"/>
              </a:lnSpc>
              <a:spcAft>
                <a:spcPts val="0"/>
              </a:spcAft>
              <a:buClr>
                <a:schemeClr val="tx1"/>
              </a:buClr>
              <a:buFont typeface="Arial" panose="020B0604020202020204" pitchFamily="34" charset="0"/>
              <a:buNone/>
              <a:defRPr sz="1350" b="0" i="0" kern="0" baseline="0">
                <a:solidFill>
                  <a:srgbClr val="000000"/>
                </a:solidFill>
                <a:latin typeface="Open Sans" panose="020B0606030504020204" pitchFamily="34" charset="0"/>
              </a:defRPr>
            </a:lvl1pPr>
            <a:lvl2pPr marL="0" indent="0">
              <a:lnSpc>
                <a:spcPts val="1200"/>
              </a:lnSpc>
              <a:spcBef>
                <a:spcPts val="1276"/>
              </a:spcBef>
              <a:spcAft>
                <a:spcPts val="0"/>
              </a:spcAft>
              <a:buNone/>
              <a:defRPr sz="900" i="1">
                <a:solidFill>
                  <a:srgbClr val="000000"/>
                </a:solidFill>
              </a:defRPr>
            </a:lvl2pPr>
            <a:lvl3pPr marL="494100" indent="-191700">
              <a:defRPr/>
            </a:lvl3pPr>
          </a:lstStyle>
          <a:p>
            <a:pPr lvl="0"/>
            <a:r>
              <a:rPr lang="en-US" dirty="0"/>
              <a:t>Click to edit Master text styles</a:t>
            </a:r>
          </a:p>
        </p:txBody>
      </p:sp>
      <p:sp>
        <p:nvSpPr>
          <p:cNvPr id="6" name="Picture Placeholder 5"/>
          <p:cNvSpPr>
            <a:spLocks noGrp="1"/>
          </p:cNvSpPr>
          <p:nvPr>
            <p:ph type="pic" sz="quarter" idx="10" hasCustomPrompt="1"/>
          </p:nvPr>
        </p:nvSpPr>
        <p:spPr>
          <a:xfrm>
            <a:off x="0" y="0"/>
            <a:ext cx="4368800" cy="6858000"/>
          </a:xfrm>
          <a:solidFill>
            <a:srgbClr val="BBBBBB"/>
          </a:solidFill>
        </p:spPr>
        <p:txBody>
          <a:bodyPr vert="horz" lIns="0" tIns="2592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dirty="0"/>
              <a:t>Insert photographic image</a:t>
            </a:r>
            <a:endParaRPr lang="en-US" dirty="0"/>
          </a:p>
        </p:txBody>
      </p:sp>
      <p:sp>
        <p:nvSpPr>
          <p:cNvPr id="12" name="Slide Number Placeholder 5"/>
          <p:cNvSpPr>
            <a:spLocks noGrp="1"/>
          </p:cNvSpPr>
          <p:nvPr>
            <p:ph type="sldNum" sz="quarter" idx="4"/>
          </p:nvPr>
        </p:nvSpPr>
        <p:spPr>
          <a:xfrm>
            <a:off x="11386110" y="6515931"/>
            <a:ext cx="166321" cy="110332"/>
          </a:xfrm>
          <a:prstGeom prst="rect">
            <a:avLst/>
          </a:prstGeom>
        </p:spPr>
        <p:txBody>
          <a:bodyPr vert="horz" lIns="0" tIns="0" rIns="0" bIns="0" rtlCol="0" anchor="ctr" anchorCtr="0"/>
          <a:lstStyle>
            <a:lvl1pPr algn="l">
              <a:defRPr sz="600" b="0" i="0">
                <a:solidFill>
                  <a:schemeClr val="bg2"/>
                </a:solidFill>
                <a:latin typeface="Open Sans" panose="020B0606030504020204" pitchFamily="34" charset="0"/>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cxnSp>
        <p:nvCxnSpPr>
          <p:cNvPr id="8" name="Straight Connector 7"/>
          <p:cNvCxnSpPr/>
          <p:nvPr userDrawn="1"/>
        </p:nvCxnSpPr>
        <p:spPr>
          <a:xfrm>
            <a:off x="11342479"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Footer Placeholder 3"/>
          <p:cNvSpPr>
            <a:spLocks noGrp="1"/>
          </p:cNvSpPr>
          <p:nvPr>
            <p:ph type="ftr" sz="quarter" idx="3"/>
          </p:nvPr>
        </p:nvSpPr>
        <p:spPr>
          <a:xfrm>
            <a:off x="8642556" y="6515931"/>
            <a:ext cx="2663355" cy="110332"/>
          </a:xfrm>
          <a:prstGeom prst="rect">
            <a:avLst/>
          </a:prstGeom>
        </p:spPr>
        <p:txBody>
          <a:bodyPr vert="horz" lIns="0" tIns="0" rIns="0" bIns="0" rtlCol="0" anchor="ctr"/>
          <a:lstStyle>
            <a:lvl1pPr algn="r">
              <a:defRPr sz="525">
                <a:solidFill>
                  <a:schemeClr val="bg2"/>
                </a:solidFill>
              </a:defRPr>
            </a:lvl1pPr>
          </a:lstStyle>
          <a:p>
            <a:r>
              <a:rPr lang="en-GB" dirty="0"/>
              <a:t>Assignment Writing &amp; Assessment</a:t>
            </a:r>
          </a:p>
        </p:txBody>
      </p:sp>
    </p:spTree>
    <p:extLst>
      <p:ext uri="{BB962C8B-B14F-4D97-AF65-F5344CB8AC3E}">
        <p14:creationId xmlns:p14="http://schemas.microsoft.com/office/powerpoint/2010/main" val="268236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DC36F7-CBB2-4962-87C1-28F71F301449}"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1E0AD-412A-48AD-88AD-6141E5DAA1A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CDC36F7-CBB2-4962-87C1-28F71F301449}" type="datetimeFigureOut">
              <a:rPr lang="en-US" smtClean="0"/>
              <a:t>10/22/2019</a:t>
            </a:fld>
            <a:endParaRPr lang="en-US"/>
          </a:p>
        </p:txBody>
      </p:sp>
      <p:sp>
        <p:nvSpPr>
          <p:cNvPr id="8" name="Slide Number Placeholder 7"/>
          <p:cNvSpPr>
            <a:spLocks noGrp="1"/>
          </p:cNvSpPr>
          <p:nvPr>
            <p:ph type="sldNum" sz="quarter" idx="11"/>
          </p:nvPr>
        </p:nvSpPr>
        <p:spPr/>
        <p:txBody>
          <a:bodyPr/>
          <a:lstStyle/>
          <a:p>
            <a:fld id="{C2A1E0AD-412A-48AD-88AD-6141E5DAA1A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DC36F7-CBB2-4962-87C1-28F71F301449}"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A1E0AD-412A-48AD-88AD-6141E5DAA1A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DC36F7-CBB2-4962-87C1-28F71F301449}" type="datetimeFigureOut">
              <a:rPr lang="en-US" smtClean="0"/>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A1E0AD-412A-48AD-88AD-6141E5DAA1A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DC36F7-CBB2-4962-87C1-28F71F301449}" type="datetimeFigureOut">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A1E0AD-412A-48AD-88AD-6141E5DAA1A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C36F7-CBB2-4962-87C1-28F71F301449}" type="datetimeFigureOut">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A1E0AD-412A-48AD-88AD-6141E5DAA1A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DC36F7-CBB2-4962-87C1-28F71F301449}"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A1E0AD-412A-48AD-88AD-6141E5DAA1A1}"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DC36F7-CBB2-4962-87C1-28F71F301449}"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2A1E0AD-412A-48AD-88AD-6141E5DAA1A1}" type="slidenum">
              <a:rPr lang="en-US" smtClean="0"/>
              <a:t>‹#›</a:t>
            </a:fld>
            <a:endParaRPr lang="en-US"/>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0CDC36F7-CBB2-4962-87C1-28F71F301449}" type="datetimeFigureOut">
              <a:rPr lang="en-US" smtClean="0"/>
              <a:t>10/22/2019</a:t>
            </a:fld>
            <a:endParaRPr lang="en-US"/>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C2A1E0AD-412A-48AD-88AD-6141E5DAA1A1}" type="slidenum">
              <a:rPr lang="en-US" smtClean="0"/>
              <a:t>‹#›</a:t>
            </a:fld>
            <a:endParaRPr lang="en-US"/>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1" r:id="rId16"/>
    <p:sldLayoutId id="2147483702" r:id="rId17"/>
    <p:sldLayoutId id="2147483704" r:id="rId18"/>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https://qualifications.pearson.com/en/qualifications/btec-higher-nationals.html" TargetMode="External"/><Relationship Id="rId2" Type="http://schemas.openxmlformats.org/officeDocument/2006/relationships/hyperlink" Target="https://hnglobal.highernationals.com/" TargetMode="External"/><Relationship Id="rId1" Type="http://schemas.openxmlformats.org/officeDocument/2006/relationships/slideLayout" Target="../slideLayouts/slideLayout2.xml"/><Relationship Id="rId6" Type="http://schemas.openxmlformats.org/officeDocument/2006/relationships/hyperlink" Target="https://qualifications.pearson.com/en/home.htm" TargetMode="External"/><Relationship Id="rId5" Type="http://schemas.openxmlformats.org/officeDocument/2006/relationships/hyperlink" Target="http://bit.ly/2JNVgJT" TargetMode="External"/><Relationship Id="rId4" Type="http://schemas.openxmlformats.org/officeDocument/2006/relationships/hyperlink" Target="https://qualifications.pearson.com/en/contact-us/teachers.html"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uuyynIBDgeU" TargetMode="External"/><Relationship Id="rId2" Type="http://schemas.openxmlformats.org/officeDocument/2006/relationships/hyperlink" Target="https://qualifications.pearson.com/en/qualifications/btec-higher-nationals/about.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4"/>
            <a:ext cx="10363200" cy="4571999"/>
          </a:xfrm>
        </p:spPr>
        <p:txBody>
          <a:bodyPr/>
          <a:lstStyle/>
          <a:p>
            <a:pPr algn="ctr"/>
            <a:r>
              <a:rPr lang="en-US" sz="6000" b="1" dirty="0">
                <a:solidFill>
                  <a:srgbClr val="00B0F0"/>
                </a:solidFill>
              </a:rPr>
              <a:t>HTU/ Pearson </a:t>
            </a:r>
            <a:br>
              <a:rPr lang="en-US" sz="6000" b="1" dirty="0">
                <a:solidFill>
                  <a:srgbClr val="00B0F0"/>
                </a:solidFill>
              </a:rPr>
            </a:br>
            <a:r>
              <a:rPr lang="en-US" sz="6000" b="1" dirty="0" smtClean="0">
                <a:solidFill>
                  <a:srgbClr val="00B0F0"/>
                </a:solidFill>
              </a:rPr>
              <a:t>CENTRE guidelines </a:t>
            </a:r>
            <a:br>
              <a:rPr lang="en-US" sz="6000" b="1" dirty="0" smtClean="0">
                <a:solidFill>
                  <a:srgbClr val="00B0F0"/>
                </a:solidFill>
              </a:rPr>
            </a:br>
            <a:r>
              <a:rPr lang="en-US" sz="6000" b="1" dirty="0" smtClean="0">
                <a:solidFill>
                  <a:srgbClr val="00B0F0"/>
                </a:solidFill>
              </a:rPr>
              <a:t>TO QUALITY ASSURANCE</a:t>
            </a:r>
            <a:endParaRPr lang="en-US" sz="6000" b="1" dirty="0">
              <a:solidFill>
                <a:srgbClr val="00B0F0"/>
              </a:solidFill>
            </a:endParaRPr>
          </a:p>
        </p:txBody>
      </p:sp>
      <p:sp>
        <p:nvSpPr>
          <p:cNvPr id="3" name="Subtitle 2"/>
          <p:cNvSpPr>
            <a:spLocks noGrp="1"/>
          </p:cNvSpPr>
          <p:nvPr>
            <p:ph type="subTitle" idx="1"/>
          </p:nvPr>
        </p:nvSpPr>
        <p:spPr>
          <a:xfrm>
            <a:off x="609599" y="5375372"/>
            <a:ext cx="9711847" cy="914400"/>
          </a:xfrm>
        </p:spPr>
        <p:txBody>
          <a:bodyPr>
            <a:normAutofit fontScale="70000" lnSpcReduction="20000"/>
          </a:bodyPr>
          <a:lstStyle/>
          <a:p>
            <a:pPr algn="ctr"/>
            <a:r>
              <a:rPr lang="en-US" sz="3600" dirty="0"/>
              <a:t> </a:t>
            </a:r>
          </a:p>
          <a:p>
            <a:pPr algn="ctr"/>
            <a:r>
              <a:rPr lang="en-US" sz="3600" dirty="0" smtClean="0"/>
              <a:t> </a:t>
            </a:r>
            <a:r>
              <a:rPr lang="en-US" sz="3600" dirty="0"/>
              <a:t>CENTER # 91929 </a:t>
            </a:r>
          </a:p>
        </p:txBody>
      </p:sp>
      <p:sp>
        <p:nvSpPr>
          <p:cNvPr id="4" name="Rectangle 3"/>
          <p:cNvSpPr/>
          <p:nvPr/>
        </p:nvSpPr>
        <p:spPr>
          <a:xfrm>
            <a:off x="332509" y="332509"/>
            <a:ext cx="1920240" cy="15794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02" y="432265"/>
            <a:ext cx="1714500" cy="1152525"/>
          </a:xfrm>
          <a:prstGeom prst="rect">
            <a:avLst/>
          </a:prstGeom>
        </p:spPr>
      </p:pic>
      <p:sp>
        <p:nvSpPr>
          <p:cNvPr id="6" name="Rectangle 5"/>
          <p:cNvSpPr/>
          <p:nvPr/>
        </p:nvSpPr>
        <p:spPr>
          <a:xfrm>
            <a:off x="9559636" y="698269"/>
            <a:ext cx="2310938" cy="1330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0132" y="343765"/>
            <a:ext cx="1396538" cy="1160840"/>
          </a:xfrm>
          <a:prstGeom prst="rect">
            <a:avLst/>
          </a:prstGeom>
        </p:spPr>
      </p:pic>
    </p:spTree>
    <p:extLst>
      <p:ext uri="{BB962C8B-B14F-4D97-AF65-F5344CB8AC3E}">
        <p14:creationId xmlns:p14="http://schemas.microsoft.com/office/powerpoint/2010/main" val="1407273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79"/>
            <a:ext cx="10363200" cy="1841863"/>
          </a:xfrm>
        </p:spPr>
        <p:txBody>
          <a:bodyPr>
            <a:normAutofit/>
          </a:bodyPr>
          <a:lstStyle/>
          <a:p>
            <a:pPr algn="ctr"/>
            <a:r>
              <a:rPr lang="en-US" dirty="0" smtClean="0">
                <a:solidFill>
                  <a:srgbClr val="00B0F0"/>
                </a:solidFill>
              </a:rPr>
              <a:t>WHAT IS  Internal QUALITY ASSURANCE </a:t>
            </a:r>
            <a:endParaRPr lang="en-US" dirty="0">
              <a:solidFill>
                <a:srgbClr val="00B0F0"/>
              </a:solidFill>
            </a:endParaRPr>
          </a:p>
        </p:txBody>
      </p:sp>
      <p:sp>
        <p:nvSpPr>
          <p:cNvPr id="3" name="Content Placeholder 2"/>
          <p:cNvSpPr>
            <a:spLocks noGrp="1"/>
          </p:cNvSpPr>
          <p:nvPr>
            <p:ph idx="1"/>
          </p:nvPr>
        </p:nvSpPr>
        <p:spPr>
          <a:xfrm>
            <a:off x="609600" y="1907177"/>
            <a:ext cx="10160000" cy="4192863"/>
          </a:xfrm>
        </p:spPr>
        <p:txBody>
          <a:bodyPr>
            <a:normAutofit fontScale="70000" lnSpcReduction="20000"/>
          </a:bodyPr>
          <a:lstStyle/>
          <a:p>
            <a:r>
              <a:rPr lang="en-US" dirty="0">
                <a:solidFill>
                  <a:srgbClr val="00B0F0"/>
                </a:solidFill>
              </a:rPr>
              <a:t>                                          </a:t>
            </a:r>
          </a:p>
          <a:p>
            <a:endParaRPr lang="en-US" dirty="0" smtClean="0">
              <a:solidFill>
                <a:srgbClr val="00B0F0"/>
              </a:solidFill>
            </a:endParaRPr>
          </a:p>
          <a:p>
            <a:pPr marL="342900" indent="-342900">
              <a:lnSpc>
                <a:spcPct val="160000"/>
              </a:lnSpc>
              <a:buFont typeface="Arial" panose="020B0604020202020204" pitchFamily="34" charset="0"/>
              <a:buChar char="•"/>
            </a:pPr>
            <a:r>
              <a:rPr lang="en-US" sz="4100" dirty="0" smtClean="0"/>
              <a:t>Pearson </a:t>
            </a:r>
            <a:r>
              <a:rPr lang="en-US" sz="4100" dirty="0"/>
              <a:t>uses quality assurance to ensure that </a:t>
            </a:r>
            <a:r>
              <a:rPr lang="en-US" sz="4100" dirty="0" err="1"/>
              <a:t>Centres</a:t>
            </a:r>
            <a:r>
              <a:rPr lang="en-US" sz="4100" dirty="0"/>
              <a:t> are working to set quality </a:t>
            </a:r>
            <a:r>
              <a:rPr lang="en-US" sz="4100" dirty="0" smtClean="0"/>
              <a:t>standards and Best Practices </a:t>
            </a:r>
            <a:r>
              <a:rPr lang="en-US" sz="4100" dirty="0"/>
              <a:t>to deliver and safeguard </a:t>
            </a:r>
            <a:r>
              <a:rPr lang="en-US" sz="4100" dirty="0">
                <a:solidFill>
                  <a:srgbClr val="00B0F0"/>
                </a:solidFill>
              </a:rPr>
              <a:t>BTEC qualifications</a:t>
            </a:r>
            <a:r>
              <a:rPr lang="en-US" sz="4100" dirty="0"/>
              <a:t>.</a:t>
            </a:r>
          </a:p>
          <a:p>
            <a:r>
              <a:rPr lang="en-US" sz="4100" dirty="0"/>
              <a:t>                   </a:t>
            </a:r>
          </a:p>
          <a:p>
            <a:pPr algn="ctr"/>
            <a:r>
              <a:rPr lang="en-US" sz="1800" dirty="0"/>
              <a:t> </a:t>
            </a:r>
          </a:p>
        </p:txBody>
      </p:sp>
    </p:spTree>
    <p:extLst>
      <p:ext uri="{BB962C8B-B14F-4D97-AF65-F5344CB8AC3E}">
        <p14:creationId xmlns:p14="http://schemas.microsoft.com/office/powerpoint/2010/main" val="1831866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5131"/>
            <a:ext cx="10193383" cy="1018908"/>
          </a:xfrm>
        </p:spPr>
        <p:txBody>
          <a:bodyPr>
            <a:normAutofit fontScale="90000"/>
          </a:bodyPr>
          <a:lstStyle/>
          <a:p>
            <a:pPr algn="ctr"/>
            <a:r>
              <a:rPr lang="en-US" b="1" dirty="0">
                <a:solidFill>
                  <a:srgbClr val="00B0F0"/>
                </a:solidFill>
              </a:rPr>
              <a:t>Role of the External </a:t>
            </a:r>
            <a:r>
              <a:rPr lang="en-US" b="1" dirty="0" smtClean="0">
                <a:solidFill>
                  <a:srgbClr val="00B0F0"/>
                </a:solidFill>
              </a:rPr>
              <a:t>Examiner</a:t>
            </a:r>
            <a:br>
              <a:rPr lang="en-US" b="1" dirty="0" smtClean="0">
                <a:solidFill>
                  <a:srgbClr val="00B0F0"/>
                </a:solidFill>
              </a:rPr>
            </a:br>
            <a:r>
              <a:rPr lang="en-US" b="1" dirty="0" smtClean="0">
                <a:solidFill>
                  <a:srgbClr val="00B0F0"/>
                </a:solidFill>
              </a:rPr>
              <a:t>(EE)</a:t>
            </a:r>
            <a:endParaRPr lang="en-US" dirty="0">
              <a:solidFill>
                <a:srgbClr val="00B0F0"/>
              </a:solidFill>
            </a:endParaRPr>
          </a:p>
        </p:txBody>
      </p:sp>
      <p:pic>
        <p:nvPicPr>
          <p:cNvPr id="5" name="Picture 4"/>
          <p:cNvPicPr>
            <a:picLocks noChangeAspect="1"/>
          </p:cNvPicPr>
          <p:nvPr/>
        </p:nvPicPr>
        <p:blipFill>
          <a:blip r:embed="rId2"/>
          <a:stretch>
            <a:fillRect/>
          </a:stretch>
        </p:blipFill>
        <p:spPr>
          <a:xfrm>
            <a:off x="7615646" y="1595942"/>
            <a:ext cx="4013286" cy="2832357"/>
          </a:xfrm>
          <a:prstGeom prst="rect">
            <a:avLst/>
          </a:prstGeom>
        </p:spPr>
      </p:pic>
      <p:pic>
        <p:nvPicPr>
          <p:cNvPr id="6" name="Picture 5"/>
          <p:cNvPicPr>
            <a:picLocks noChangeAspect="1"/>
          </p:cNvPicPr>
          <p:nvPr/>
        </p:nvPicPr>
        <p:blipFill>
          <a:blip r:embed="rId3"/>
          <a:stretch>
            <a:fillRect/>
          </a:stretch>
        </p:blipFill>
        <p:spPr>
          <a:xfrm>
            <a:off x="8078353" y="4428300"/>
            <a:ext cx="2918054" cy="2251587"/>
          </a:xfrm>
          <a:prstGeom prst="rect">
            <a:avLst/>
          </a:prstGeom>
        </p:spPr>
      </p:pic>
      <p:sp>
        <p:nvSpPr>
          <p:cNvPr id="7" name="Rectangle 6"/>
          <p:cNvSpPr/>
          <p:nvPr/>
        </p:nvSpPr>
        <p:spPr>
          <a:xfrm>
            <a:off x="391886" y="1644084"/>
            <a:ext cx="7053942" cy="4493538"/>
          </a:xfrm>
          <a:prstGeom prst="rect">
            <a:avLst/>
          </a:prstGeom>
          <a:solidFill>
            <a:srgbClr val="D8F1F4"/>
          </a:solidFill>
        </p:spPr>
        <p:txBody>
          <a:bodyPr wrap="square">
            <a:spAutoFit/>
          </a:bodyPr>
          <a:lstStyle/>
          <a:p>
            <a:r>
              <a:rPr lang="en-US" sz="2600" dirty="0">
                <a:latin typeface="Arial" panose="020B0604020202020204" pitchFamily="34" charset="0"/>
                <a:cs typeface="Arial" panose="020B0604020202020204" pitchFamily="34" charset="0"/>
              </a:rPr>
              <a:t>Pearson employs experts (External</a:t>
            </a:r>
          </a:p>
          <a:p>
            <a:r>
              <a:rPr lang="en-US" sz="2600" dirty="0">
                <a:latin typeface="Arial" panose="020B0604020202020204" pitchFamily="34" charset="0"/>
                <a:cs typeface="Arial" panose="020B0604020202020204" pitchFamily="34" charset="0"/>
              </a:rPr>
              <a:t>Examiners (</a:t>
            </a:r>
            <a:r>
              <a:rPr lang="en-US" sz="2600" dirty="0" smtClean="0">
                <a:latin typeface="Arial" panose="020B0604020202020204" pitchFamily="34" charset="0"/>
                <a:cs typeface="Arial" panose="020B0604020202020204" pitchFamily="34" charset="0"/>
              </a:rPr>
              <a:t>EEs) </a:t>
            </a:r>
            <a:r>
              <a:rPr lang="en-US" sz="2600" dirty="0">
                <a:latin typeface="Arial" panose="020B0604020202020204" pitchFamily="34" charset="0"/>
                <a:cs typeface="Arial" panose="020B0604020202020204" pitchFamily="34" charset="0"/>
              </a:rPr>
              <a:t>to work with you to</a:t>
            </a:r>
          </a:p>
          <a:p>
            <a:r>
              <a:rPr lang="en-US" sz="2600" dirty="0">
                <a:latin typeface="Arial" panose="020B0604020202020204" pitchFamily="34" charset="0"/>
                <a:cs typeface="Arial" panose="020B0604020202020204" pitchFamily="34" charset="0"/>
              </a:rPr>
              <a:t>ensure standards are met</a:t>
            </a:r>
            <a:r>
              <a:rPr lang="en-US" sz="2600" dirty="0" smtClean="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 Your contracted EE will visit you twice per</a:t>
            </a:r>
          </a:p>
          <a:p>
            <a:r>
              <a:rPr lang="en-US" sz="2600" dirty="0" smtClean="0">
                <a:latin typeface="Arial" panose="020B0604020202020204" pitchFamily="34" charset="0"/>
                <a:cs typeface="Arial" panose="020B0604020202020204" pitchFamily="34" charset="0"/>
              </a:rPr>
              <a:t>   Year</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 A report will be produced after each </a:t>
            </a:r>
            <a:r>
              <a:rPr lang="en-US" sz="2600" dirty="0" smtClean="0">
                <a:latin typeface="Arial" panose="020B0604020202020204" pitchFamily="34" charset="0"/>
                <a:cs typeface="Arial" panose="020B0604020202020204" pitchFamily="34" charset="0"/>
              </a:rPr>
              <a:t>visit</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 Until one cohort of students </a:t>
            </a:r>
            <a:r>
              <a:rPr lang="en-US" sz="2600" dirty="0" smtClean="0">
                <a:latin typeface="Arial" panose="020B0604020202020204" pitchFamily="34" charset="0"/>
                <a:cs typeface="Arial" panose="020B0604020202020204" pitchFamily="34" charset="0"/>
              </a:rPr>
              <a:t>has completed </a:t>
            </a:r>
            <a:r>
              <a:rPr lang="en-US" sz="2600" dirty="0">
                <a:latin typeface="Arial" panose="020B0604020202020204" pitchFamily="34" charset="0"/>
                <a:cs typeface="Arial" panose="020B0604020202020204" pitchFamily="34" charset="0"/>
              </a:rPr>
              <a:t>the </a:t>
            </a:r>
            <a:r>
              <a:rPr lang="en-US" sz="2600" dirty="0" err="1">
                <a:latin typeface="Arial" panose="020B0604020202020204" pitchFamily="34" charset="0"/>
                <a:cs typeface="Arial" panose="020B0604020202020204" pitchFamily="34" charset="0"/>
              </a:rPr>
              <a:t>programme</a:t>
            </a:r>
            <a:r>
              <a:rPr lang="en-US" sz="2600" dirty="0">
                <a:latin typeface="Arial" panose="020B0604020202020204" pitchFamily="34" charset="0"/>
                <a:cs typeface="Arial" panose="020B0604020202020204" pitchFamily="34" charset="0"/>
              </a:rPr>
              <a:t> the </a:t>
            </a:r>
            <a:r>
              <a:rPr lang="en-US" sz="2600" dirty="0" smtClean="0">
                <a:latin typeface="Arial" panose="020B0604020202020204" pitchFamily="34" charset="0"/>
                <a:cs typeface="Arial" panose="020B0604020202020204" pitchFamily="34" charset="0"/>
              </a:rPr>
              <a:t>   decision of </a:t>
            </a:r>
            <a:r>
              <a:rPr lang="en-US" sz="2600" dirty="0">
                <a:latin typeface="Arial" panose="020B0604020202020204" pitchFamily="34" charset="0"/>
                <a:cs typeface="Arial" panose="020B0604020202020204" pitchFamily="34" charset="0"/>
              </a:rPr>
              <a:t>the EE will be ‘Not Yet Fully Sampled’</a:t>
            </a:r>
            <a:endParaRPr lang="en-US" sz="2600"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4283213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52718"/>
            <a:ext cx="10062575" cy="774745"/>
          </a:xfrm>
        </p:spPr>
        <p:txBody>
          <a:bodyPr>
            <a:normAutofit/>
          </a:bodyPr>
          <a:lstStyle/>
          <a:p>
            <a:pPr algn="ctr"/>
            <a:r>
              <a:rPr lang="en-US" sz="3200" dirty="0" smtClean="0">
                <a:solidFill>
                  <a:srgbClr val="00B0F0"/>
                </a:solidFill>
              </a:rPr>
              <a:t>( </a:t>
            </a:r>
            <a:r>
              <a:rPr lang="en-US" sz="3200" dirty="0">
                <a:solidFill>
                  <a:srgbClr val="00B0F0"/>
                </a:solidFill>
              </a:rPr>
              <a:t>Key IV </a:t>
            </a:r>
            <a:r>
              <a:rPr lang="en-US" sz="3200" dirty="0" smtClean="0">
                <a:solidFill>
                  <a:srgbClr val="00B0F0"/>
                </a:solidFill>
              </a:rPr>
              <a:t>Templates) – For students</a:t>
            </a:r>
            <a:endParaRPr lang="en-US" sz="3200" dirty="0">
              <a:solidFill>
                <a:srgbClr val="00B0F0"/>
              </a:solidFill>
            </a:endParaRPr>
          </a:p>
        </p:txBody>
      </p:sp>
      <p:sp>
        <p:nvSpPr>
          <p:cNvPr id="4" name="Rectangle 3"/>
          <p:cNvSpPr/>
          <p:nvPr/>
        </p:nvSpPr>
        <p:spPr>
          <a:xfrm>
            <a:off x="224442" y="1130532"/>
            <a:ext cx="6799811" cy="556952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smtClean="0">
                <a:solidFill>
                  <a:sysClr val="windowText" lastClr="000000"/>
                </a:solidFill>
              </a:rPr>
              <a:t>Assignment Brief</a:t>
            </a:r>
          </a:p>
          <a:p>
            <a:pPr marL="457200" indent="-457200">
              <a:buFont typeface="Arial" panose="020B0604020202020204" pitchFamily="34" charset="0"/>
              <a:buChar char="•"/>
            </a:pPr>
            <a:r>
              <a:rPr lang="en-US" sz="2800" dirty="0" smtClean="0">
                <a:solidFill>
                  <a:sysClr val="windowText" lastClr="000000"/>
                </a:solidFill>
              </a:rPr>
              <a:t>Scheme </a:t>
            </a:r>
            <a:r>
              <a:rPr lang="en-US" sz="2800" dirty="0">
                <a:solidFill>
                  <a:sysClr val="windowText" lastClr="000000"/>
                </a:solidFill>
              </a:rPr>
              <a:t>of Work (</a:t>
            </a:r>
            <a:r>
              <a:rPr lang="en-US" sz="2800" dirty="0" smtClean="0">
                <a:solidFill>
                  <a:sysClr val="windowText" lastClr="000000"/>
                </a:solidFill>
              </a:rPr>
              <a:t>SOW)</a:t>
            </a:r>
            <a:endParaRPr lang="en-US" sz="2800" dirty="0">
              <a:solidFill>
                <a:sysClr val="windowText" lastClr="000000"/>
              </a:solidFill>
            </a:endParaRPr>
          </a:p>
          <a:p>
            <a:pPr marL="457200" indent="-457200">
              <a:buFont typeface="Arial" panose="020B0604020202020204" pitchFamily="34" charset="0"/>
              <a:buChar char="•"/>
            </a:pPr>
            <a:r>
              <a:rPr lang="en-US" sz="2800" dirty="0" smtClean="0">
                <a:solidFill>
                  <a:sysClr val="windowText" lastClr="000000"/>
                </a:solidFill>
              </a:rPr>
              <a:t>Assignment </a:t>
            </a:r>
            <a:r>
              <a:rPr lang="en-US" sz="2800" dirty="0">
                <a:solidFill>
                  <a:sysClr val="windowText" lastClr="000000"/>
                </a:solidFill>
              </a:rPr>
              <a:t>Feedback</a:t>
            </a:r>
          </a:p>
          <a:p>
            <a:pPr marL="457200" indent="-457200">
              <a:buFont typeface="Arial" panose="020B0604020202020204" pitchFamily="34" charset="0"/>
              <a:buChar char="•"/>
            </a:pPr>
            <a:r>
              <a:rPr lang="en-US" sz="2800" dirty="0" smtClean="0">
                <a:solidFill>
                  <a:sysClr val="windowText" lastClr="000000"/>
                </a:solidFill>
              </a:rPr>
              <a:t>Student  Declaration</a:t>
            </a:r>
          </a:p>
          <a:p>
            <a:pPr marL="457200" indent="-457200">
              <a:buFont typeface="Arial" panose="020B0604020202020204" pitchFamily="34" charset="0"/>
              <a:buChar char="•"/>
            </a:pPr>
            <a:r>
              <a:rPr lang="en-US" sz="2800" dirty="0" smtClean="0">
                <a:solidFill>
                  <a:sysClr val="windowText" lastClr="000000"/>
                </a:solidFill>
              </a:rPr>
              <a:t>Student Resubmission</a:t>
            </a:r>
          </a:p>
          <a:p>
            <a:pPr marL="457200" indent="-457200">
              <a:buFont typeface="Arial" panose="020B0604020202020204" pitchFamily="34" charset="0"/>
              <a:buChar char="•"/>
            </a:pPr>
            <a:r>
              <a:rPr lang="en-US" sz="2800" dirty="0" smtClean="0">
                <a:solidFill>
                  <a:sysClr val="windowText" lastClr="000000"/>
                </a:solidFill>
              </a:rPr>
              <a:t>Discontinue Unit form</a:t>
            </a:r>
          </a:p>
          <a:p>
            <a:pPr marL="457200" indent="-457200">
              <a:buFont typeface="Arial" panose="020B0604020202020204" pitchFamily="34" charset="0"/>
              <a:buChar char="•"/>
            </a:pPr>
            <a:r>
              <a:rPr lang="en-US" sz="2800" dirty="0" smtClean="0">
                <a:solidFill>
                  <a:sysClr val="windowText" lastClr="000000"/>
                </a:solidFill>
              </a:rPr>
              <a:t>Authorized Extension(for late work) </a:t>
            </a:r>
          </a:p>
          <a:p>
            <a:pPr marL="457200" indent="-457200">
              <a:buFont typeface="Arial" panose="020B0604020202020204" pitchFamily="34" charset="0"/>
              <a:buChar char="•"/>
            </a:pPr>
            <a:r>
              <a:rPr lang="en-US" sz="2800" dirty="0" smtClean="0">
                <a:solidFill>
                  <a:sysClr val="windowText" lastClr="000000"/>
                </a:solidFill>
              </a:rPr>
              <a:t>Grade Appeal</a:t>
            </a:r>
          </a:p>
          <a:p>
            <a:pPr marL="457200" indent="-457200">
              <a:buFont typeface="Arial" panose="020B0604020202020204" pitchFamily="34" charset="0"/>
              <a:buChar char="•"/>
            </a:pPr>
            <a:endParaRPr lang="en-US" sz="2800" dirty="0">
              <a:solidFill>
                <a:sysClr val="windowText" lastClr="000000"/>
              </a:solidFill>
            </a:endParaRPr>
          </a:p>
        </p:txBody>
      </p:sp>
      <p:sp>
        <p:nvSpPr>
          <p:cNvPr id="5" name="Rounded Rectangle 4"/>
          <p:cNvSpPr/>
          <p:nvPr/>
        </p:nvSpPr>
        <p:spPr>
          <a:xfrm>
            <a:off x="7929155" y="2198123"/>
            <a:ext cx="3788230" cy="2867891"/>
          </a:xfrm>
          <a:prstGeom prst="roundRect">
            <a:avLst/>
          </a:prstGeom>
          <a:solidFill>
            <a:srgbClr val="FFFF00"/>
          </a:solidFill>
          <a:ln>
            <a:solidFill>
              <a:srgbClr val="FF33CC"/>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ln>
                  <a:solidFill>
                    <a:srgbClr val="FF0000"/>
                  </a:solidFill>
                </a:ln>
              </a:rPr>
              <a:t>FOLLOW </a:t>
            </a:r>
          </a:p>
          <a:p>
            <a:pPr algn="ctr"/>
            <a:endParaRPr lang="en-US" sz="2400" dirty="0" smtClean="0">
              <a:ln>
                <a:solidFill>
                  <a:srgbClr val="FF0000"/>
                </a:solidFill>
              </a:ln>
            </a:endParaRPr>
          </a:p>
          <a:p>
            <a:pPr algn="ctr"/>
            <a:r>
              <a:rPr lang="en-US" sz="2400" dirty="0" smtClean="0">
                <a:ln>
                  <a:solidFill>
                    <a:srgbClr val="FF0000"/>
                  </a:solidFill>
                </a:ln>
              </a:rPr>
              <a:t>THE   ACADEMIC CALENDAR</a:t>
            </a:r>
            <a:endParaRPr lang="en-US" sz="2400" dirty="0">
              <a:ln>
                <a:solidFill>
                  <a:srgbClr val="FF0000"/>
                </a:solidFill>
              </a:ln>
            </a:endParaRPr>
          </a:p>
        </p:txBody>
      </p:sp>
      <p:sp>
        <p:nvSpPr>
          <p:cNvPr id="3" name="Left-Right Arrow 2"/>
          <p:cNvSpPr/>
          <p:nvPr/>
        </p:nvSpPr>
        <p:spPr>
          <a:xfrm>
            <a:off x="7024253" y="3389752"/>
            <a:ext cx="904902" cy="484632"/>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732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5505" y="775153"/>
            <a:ext cx="7381702" cy="2053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2186247" y="340821"/>
            <a:ext cx="7381702" cy="1629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1072342" y="166256"/>
            <a:ext cx="9667701" cy="1404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C00000"/>
                </a:solidFill>
              </a:rPr>
              <a:t>Units, Credits and </a:t>
            </a:r>
          </a:p>
          <a:p>
            <a:pPr algn="ctr"/>
            <a:r>
              <a:rPr lang="en-US" sz="4000" b="1" dirty="0">
                <a:solidFill>
                  <a:srgbClr val="C00000"/>
                </a:solidFill>
              </a:rPr>
              <a:t>Total Qualification Time (TQT) </a:t>
            </a:r>
          </a:p>
        </p:txBody>
      </p:sp>
      <p:sp>
        <p:nvSpPr>
          <p:cNvPr id="9" name="Rounded Rectangle 8"/>
          <p:cNvSpPr/>
          <p:nvPr/>
        </p:nvSpPr>
        <p:spPr>
          <a:xfrm>
            <a:off x="4904509" y="2817997"/>
            <a:ext cx="2094806" cy="781396"/>
          </a:xfrm>
          <a:prstGeom prst="roundRect">
            <a:avLst/>
          </a:prstGeom>
          <a:solidFill>
            <a:schemeClr val="accent2">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(TQT)</a:t>
            </a:r>
          </a:p>
          <a:p>
            <a:pPr algn="ctr"/>
            <a:r>
              <a:rPr lang="en-US" sz="2800" dirty="0">
                <a:ln w="0"/>
                <a:solidFill>
                  <a:schemeClr val="tx1"/>
                </a:solidFill>
                <a:effectLst>
                  <a:outerShdw blurRad="38100" dist="19050" dir="2700000" algn="tl" rotWithShape="0">
                    <a:schemeClr val="dk1">
                      <a:alpha val="40000"/>
                    </a:schemeClr>
                  </a:outerShdw>
                </a:effectLst>
              </a:rPr>
              <a:t>150</a:t>
            </a:r>
            <a:r>
              <a:rPr lang="en-US" sz="2400" dirty="0">
                <a:ln w="0"/>
                <a:solidFill>
                  <a:schemeClr val="tx1"/>
                </a:solidFill>
                <a:effectLst>
                  <a:outerShdw blurRad="38100" dist="19050" dir="2700000" algn="tl" rotWithShape="0">
                    <a:schemeClr val="dk1">
                      <a:alpha val="40000"/>
                    </a:schemeClr>
                  </a:outerShdw>
                </a:effectLst>
              </a:rPr>
              <a:t> ho</a:t>
            </a:r>
            <a:r>
              <a:rPr lang="en-US" sz="2400" b="1" dirty="0">
                <a:ln w="0"/>
                <a:solidFill>
                  <a:schemeClr val="tx1"/>
                </a:solidFill>
                <a:effectLst>
                  <a:outerShdw blurRad="38100" dist="19050" dir="2700000" algn="tl" rotWithShape="0">
                    <a:schemeClr val="dk1">
                      <a:alpha val="40000"/>
                    </a:schemeClr>
                  </a:outerShdw>
                </a:effectLst>
              </a:rPr>
              <a:t>u</a:t>
            </a:r>
            <a:r>
              <a:rPr lang="en-US" sz="2400" dirty="0">
                <a:ln w="0"/>
                <a:solidFill>
                  <a:schemeClr val="tx1"/>
                </a:solidFill>
                <a:effectLst>
                  <a:outerShdw blurRad="38100" dist="19050" dir="2700000" algn="tl" rotWithShape="0">
                    <a:schemeClr val="dk1">
                      <a:alpha val="40000"/>
                    </a:schemeClr>
                  </a:outerShdw>
                </a:effectLst>
              </a:rPr>
              <a:t>rs</a:t>
            </a:r>
          </a:p>
        </p:txBody>
      </p:sp>
      <p:sp>
        <p:nvSpPr>
          <p:cNvPr id="10" name="Rounded Rectangle 9"/>
          <p:cNvSpPr/>
          <p:nvPr/>
        </p:nvSpPr>
        <p:spPr>
          <a:xfrm>
            <a:off x="4156364" y="1820475"/>
            <a:ext cx="3300152" cy="7813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1 BTEC UNIT = 15 credits in value</a:t>
            </a:r>
          </a:p>
        </p:txBody>
      </p:sp>
      <p:sp>
        <p:nvSpPr>
          <p:cNvPr id="11" name="Oval 10"/>
          <p:cNvSpPr/>
          <p:nvPr/>
        </p:nvSpPr>
        <p:spPr>
          <a:xfrm>
            <a:off x="619276" y="3758490"/>
            <a:ext cx="2410690" cy="1246910"/>
          </a:xfrm>
          <a:prstGeom prst="ellipse">
            <a:avLst/>
          </a:prstGeom>
          <a:solidFill>
            <a:srgbClr val="92D050"/>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Guided Learning hours (GLH)</a:t>
            </a:r>
          </a:p>
          <a:p>
            <a:pPr algn="ctr"/>
            <a:r>
              <a:rPr lang="en-US" sz="2800" b="1" dirty="0"/>
              <a:t>60</a:t>
            </a:r>
          </a:p>
        </p:txBody>
      </p:sp>
      <p:sp>
        <p:nvSpPr>
          <p:cNvPr id="12" name="Oval 11"/>
          <p:cNvSpPr/>
          <p:nvPr/>
        </p:nvSpPr>
        <p:spPr>
          <a:xfrm>
            <a:off x="8999215" y="3779222"/>
            <a:ext cx="2374674" cy="1201191"/>
          </a:xfrm>
          <a:prstGeom prst="ellipse">
            <a:avLst/>
          </a:prstGeom>
          <a:solidFill>
            <a:srgbClr val="FF33CC"/>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Independent learning  </a:t>
            </a:r>
            <a:r>
              <a:rPr lang="en-US" sz="2400" b="1" dirty="0"/>
              <a:t>90 </a:t>
            </a:r>
            <a:r>
              <a:rPr lang="en-US" b="1" dirty="0"/>
              <a:t>hours</a:t>
            </a:r>
          </a:p>
        </p:txBody>
      </p:sp>
      <p:cxnSp>
        <p:nvCxnSpPr>
          <p:cNvPr id="13" name="Straight Arrow Connector 12"/>
          <p:cNvCxnSpPr/>
          <p:nvPr/>
        </p:nvCxnSpPr>
        <p:spPr>
          <a:xfrm flipH="1">
            <a:off x="1982561" y="3120374"/>
            <a:ext cx="2921948" cy="6131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988581" y="2998797"/>
            <a:ext cx="2889360" cy="7804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380907" y="4197931"/>
            <a:ext cx="5336771" cy="26018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F0"/>
                </a:solidFill>
              </a:rPr>
              <a:t>Examples of activities  that contribute to (TQT</a:t>
            </a:r>
            <a:r>
              <a:rPr lang="en-US" b="1" dirty="0">
                <a:solidFill>
                  <a:schemeClr val="tx1"/>
                </a:solidFill>
              </a:rPr>
              <a:t>)</a:t>
            </a:r>
          </a:p>
          <a:p>
            <a:pPr marL="285750" indent="-285750">
              <a:buFont typeface="Arial" panose="020B0604020202020204" pitchFamily="34" charset="0"/>
              <a:buChar char="•"/>
            </a:pPr>
            <a:r>
              <a:rPr lang="en-US" sz="1600" b="1" dirty="0">
                <a:solidFill>
                  <a:schemeClr val="tx1"/>
                </a:solidFill>
              </a:rPr>
              <a:t>Guided Learning</a:t>
            </a:r>
          </a:p>
          <a:p>
            <a:pPr marL="285750" indent="-285750">
              <a:buFont typeface="Arial" panose="020B0604020202020204" pitchFamily="34" charset="0"/>
              <a:buChar char="•"/>
            </a:pPr>
            <a:r>
              <a:rPr lang="en-US" sz="1600" b="1" dirty="0">
                <a:solidFill>
                  <a:schemeClr val="tx1"/>
                </a:solidFill>
              </a:rPr>
              <a:t>Independent unsupervised research learning</a:t>
            </a:r>
          </a:p>
          <a:p>
            <a:pPr marL="285750" indent="-285750">
              <a:buFont typeface="Arial" panose="020B0604020202020204" pitchFamily="34" charset="0"/>
              <a:buChar char="•"/>
            </a:pPr>
            <a:r>
              <a:rPr lang="en-US" sz="1600" b="1" dirty="0">
                <a:solidFill>
                  <a:schemeClr val="tx1"/>
                </a:solidFill>
              </a:rPr>
              <a:t>Unsupervised compilation of a portfolio of work experience</a:t>
            </a:r>
          </a:p>
          <a:p>
            <a:pPr marL="285750" indent="-285750">
              <a:buFont typeface="Arial" panose="020B0604020202020204" pitchFamily="34" charset="0"/>
              <a:buChar char="•"/>
            </a:pPr>
            <a:r>
              <a:rPr lang="en-US" sz="1600" b="1" dirty="0">
                <a:solidFill>
                  <a:schemeClr val="tx1"/>
                </a:solidFill>
              </a:rPr>
              <a:t>Unsupervised e-learning</a:t>
            </a:r>
          </a:p>
          <a:p>
            <a:pPr marL="285750" indent="-285750">
              <a:buFont typeface="Arial" panose="020B0604020202020204" pitchFamily="34" charset="0"/>
              <a:buChar char="•"/>
            </a:pPr>
            <a:r>
              <a:rPr lang="en-US" sz="1600" b="1" dirty="0">
                <a:solidFill>
                  <a:schemeClr val="tx1"/>
                </a:solidFill>
              </a:rPr>
              <a:t>Unsupervised e-assessment</a:t>
            </a:r>
          </a:p>
          <a:p>
            <a:pPr marL="285750" indent="-285750">
              <a:buFont typeface="Arial" panose="020B0604020202020204" pitchFamily="34" charset="0"/>
              <a:buChar char="•"/>
            </a:pPr>
            <a:r>
              <a:rPr lang="en-US" sz="1600" b="1" dirty="0">
                <a:solidFill>
                  <a:schemeClr val="tx1"/>
                </a:solidFill>
              </a:rPr>
              <a:t>Unsupervised coursework</a:t>
            </a:r>
          </a:p>
          <a:p>
            <a:pPr marL="285750" indent="-285750">
              <a:buFont typeface="Arial" panose="020B0604020202020204" pitchFamily="34" charset="0"/>
              <a:buChar char="•"/>
            </a:pPr>
            <a:r>
              <a:rPr lang="en-US" sz="1600" b="1" dirty="0">
                <a:solidFill>
                  <a:schemeClr val="tx1"/>
                </a:solidFill>
              </a:rPr>
              <a:t>Watching a pre-recorded podcast or webinar</a:t>
            </a:r>
          </a:p>
          <a:p>
            <a:pPr marL="285750" indent="-285750">
              <a:buFont typeface="Arial" panose="020B0604020202020204" pitchFamily="34" charset="0"/>
              <a:buChar char="•"/>
            </a:pPr>
            <a:r>
              <a:rPr lang="en-US" sz="1600" b="1" dirty="0">
                <a:solidFill>
                  <a:schemeClr val="tx1"/>
                </a:solidFill>
              </a:rPr>
              <a:t>Unsupervised work-based learning</a:t>
            </a:r>
          </a:p>
        </p:txBody>
      </p:sp>
    </p:spTree>
    <p:extLst>
      <p:ext uri="{BB962C8B-B14F-4D97-AF65-F5344CB8AC3E}">
        <p14:creationId xmlns:p14="http://schemas.microsoft.com/office/powerpoint/2010/main" val="409449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4755" y="656706"/>
            <a:ext cx="6467302" cy="13300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t>BTEC RULES OF UNIT COMBINATION</a:t>
            </a:r>
          </a:p>
          <a:p>
            <a:pPr algn="ctr"/>
            <a:r>
              <a:rPr lang="en-US" sz="2400" b="1" dirty="0"/>
              <a:t>(example )</a:t>
            </a:r>
          </a:p>
        </p:txBody>
      </p:sp>
      <p:sp>
        <p:nvSpPr>
          <p:cNvPr id="5" name="Rounded Rectangle 4"/>
          <p:cNvSpPr/>
          <p:nvPr/>
        </p:nvSpPr>
        <p:spPr>
          <a:xfrm>
            <a:off x="3915291" y="2685011"/>
            <a:ext cx="3350029" cy="7813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HND L5</a:t>
            </a:r>
          </a:p>
          <a:p>
            <a:pPr algn="ctr"/>
            <a:r>
              <a:rPr lang="en-US" dirty="0">
                <a:ln w="0"/>
                <a:solidFill>
                  <a:schemeClr val="tx1"/>
                </a:solidFill>
                <a:effectLst>
                  <a:outerShdw blurRad="38100" dist="19050" dir="2700000" algn="tl" rotWithShape="0">
                    <a:schemeClr val="dk1">
                      <a:alpha val="40000"/>
                    </a:schemeClr>
                  </a:outerShdw>
                </a:effectLst>
              </a:rPr>
              <a:t>( Mechanical Engineering)</a:t>
            </a:r>
          </a:p>
        </p:txBody>
      </p:sp>
      <p:sp>
        <p:nvSpPr>
          <p:cNvPr id="6" name="Rounded Rectangle 5"/>
          <p:cNvSpPr/>
          <p:nvPr/>
        </p:nvSpPr>
        <p:spPr>
          <a:xfrm>
            <a:off x="4330924" y="3923607"/>
            <a:ext cx="2585258" cy="806335"/>
          </a:xfrm>
          <a:prstGeom prst="roundRect">
            <a:avLst/>
          </a:prstGeom>
          <a:solidFill>
            <a:schemeClr val="accent2">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Total required credits </a:t>
            </a:r>
          </a:p>
          <a:p>
            <a:pPr algn="ctr"/>
            <a:r>
              <a:rPr lang="en-US" sz="2800" dirty="0"/>
              <a:t>240</a:t>
            </a:r>
          </a:p>
        </p:txBody>
      </p:sp>
      <p:sp>
        <p:nvSpPr>
          <p:cNvPr id="7" name="Oval 6"/>
          <p:cNvSpPr/>
          <p:nvPr/>
        </p:nvSpPr>
        <p:spPr>
          <a:xfrm>
            <a:off x="4481507" y="5237019"/>
            <a:ext cx="2410690" cy="1055717"/>
          </a:xfrm>
          <a:prstGeom prst="ellipse">
            <a:avLst/>
          </a:prstGeom>
          <a:solidFill>
            <a:srgbClr val="92D050"/>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Optional Units</a:t>
            </a:r>
          </a:p>
          <a:p>
            <a:pPr algn="ctr"/>
            <a:r>
              <a:rPr lang="en-US" sz="2800" dirty="0"/>
              <a:t>30</a:t>
            </a:r>
          </a:p>
        </p:txBody>
      </p:sp>
      <p:sp>
        <p:nvSpPr>
          <p:cNvPr id="8" name="Oval 7"/>
          <p:cNvSpPr/>
          <p:nvPr/>
        </p:nvSpPr>
        <p:spPr>
          <a:xfrm>
            <a:off x="1386143" y="5203773"/>
            <a:ext cx="2394064" cy="1064029"/>
          </a:xfrm>
          <a:prstGeom prst="ellipse">
            <a:avLst/>
          </a:prstGeom>
          <a:solidFill>
            <a:srgbClr val="FF0000"/>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ysClr val="windowText" lastClr="000000"/>
                </a:solidFill>
              </a:rPr>
              <a:t>Mandatory Units</a:t>
            </a:r>
          </a:p>
          <a:p>
            <a:pPr algn="ctr"/>
            <a:r>
              <a:rPr lang="en-US" sz="2800" dirty="0">
                <a:solidFill>
                  <a:sysClr val="windowText" lastClr="000000"/>
                </a:solidFill>
              </a:rPr>
              <a:t>180</a:t>
            </a:r>
          </a:p>
        </p:txBody>
      </p:sp>
      <p:sp>
        <p:nvSpPr>
          <p:cNvPr id="9" name="Oval 8"/>
          <p:cNvSpPr/>
          <p:nvPr/>
        </p:nvSpPr>
        <p:spPr>
          <a:xfrm>
            <a:off x="7741915" y="5328464"/>
            <a:ext cx="2557554" cy="939338"/>
          </a:xfrm>
          <a:prstGeom prst="ellipse">
            <a:avLst/>
          </a:prstGeom>
          <a:solidFill>
            <a:srgbClr val="FF33CC"/>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Specialist Units</a:t>
            </a:r>
          </a:p>
          <a:p>
            <a:pPr algn="ctr"/>
            <a:r>
              <a:rPr lang="en-US" sz="2800" dirty="0"/>
              <a:t>30</a:t>
            </a:r>
          </a:p>
        </p:txBody>
      </p:sp>
      <p:sp>
        <p:nvSpPr>
          <p:cNvPr id="10" name="Down Arrow 9"/>
          <p:cNvSpPr/>
          <p:nvPr/>
        </p:nvSpPr>
        <p:spPr>
          <a:xfrm>
            <a:off x="5349833" y="2048495"/>
            <a:ext cx="282633" cy="64007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349833" y="3474718"/>
            <a:ext cx="344385" cy="42394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6" idx="2"/>
          </p:cNvCxnSpPr>
          <p:nvPr/>
        </p:nvCxnSpPr>
        <p:spPr>
          <a:xfrm flipH="1">
            <a:off x="2917766" y="4729942"/>
            <a:ext cx="2705787" cy="5735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2"/>
          </p:cNvCxnSpPr>
          <p:nvPr/>
        </p:nvCxnSpPr>
        <p:spPr>
          <a:xfrm>
            <a:off x="5623553" y="4729942"/>
            <a:ext cx="3013369" cy="5735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2"/>
          </p:cNvCxnSpPr>
          <p:nvPr/>
        </p:nvCxnSpPr>
        <p:spPr>
          <a:xfrm>
            <a:off x="5623553" y="4729942"/>
            <a:ext cx="0" cy="49876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8062547" y="2685011"/>
            <a:ext cx="2585258" cy="2200497"/>
          </a:xfrm>
          <a:prstGeom prst="roundRect">
            <a:avLst/>
          </a:prstGeom>
          <a:solidFill>
            <a:schemeClr val="accent2">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tx1"/>
                </a:solidFill>
              </a:rPr>
              <a:t>It is expected that an HND student has achieved at least </a:t>
            </a:r>
            <a:r>
              <a:rPr lang="en-US" sz="2400" b="1" dirty="0" smtClean="0">
                <a:solidFill>
                  <a:schemeClr val="tx1"/>
                </a:solidFill>
              </a:rPr>
              <a:t>90</a:t>
            </a:r>
            <a:r>
              <a:rPr lang="en-US" sz="2000" b="1" dirty="0" smtClean="0">
                <a:solidFill>
                  <a:schemeClr val="tx1"/>
                </a:solidFill>
              </a:rPr>
              <a:t> </a:t>
            </a:r>
            <a:r>
              <a:rPr lang="en-US" b="1" dirty="0" smtClean="0">
                <a:solidFill>
                  <a:schemeClr val="tx1"/>
                </a:solidFill>
              </a:rPr>
              <a:t>credits at HNC (L4) before progressing to HND (L5)</a:t>
            </a:r>
            <a:endParaRPr lang="en-US" b="1" dirty="0">
              <a:solidFill>
                <a:schemeClr val="tx1"/>
              </a:solidFill>
            </a:endParaRPr>
          </a:p>
        </p:txBody>
      </p:sp>
      <p:sp>
        <p:nvSpPr>
          <p:cNvPr id="2" name="Right Arrow 1"/>
          <p:cNvSpPr/>
          <p:nvPr/>
        </p:nvSpPr>
        <p:spPr>
          <a:xfrm>
            <a:off x="6916182" y="4180114"/>
            <a:ext cx="1146365" cy="30044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601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1992314" y="397436"/>
            <a:ext cx="3735387" cy="1146174"/>
          </a:xfrm>
          <a:prstGeom prst="rect">
            <a:avLst/>
          </a:prstGeom>
          <a:noFill/>
          <a:ln>
            <a:noFill/>
          </a:ln>
        </p:spPr>
        <p:txBody>
          <a:bodyPr vert="horz" wrap="square" lIns="0" tIns="0" rIns="0" bIns="0" rtlCol="0" anchor="t" anchorCtr="0">
            <a:noAutofit/>
          </a:bodyPr>
          <a:lstStyle/>
          <a:p>
            <a:pPr>
              <a:lnSpc>
                <a:spcPct val="111111"/>
              </a:lnSpc>
              <a:spcBef>
                <a:spcPts val="0"/>
              </a:spcBef>
              <a:buSzPct val="25000"/>
            </a:pPr>
            <a:r>
              <a:rPr lang="en-GB" b="1" cap="none" dirty="0">
                <a:solidFill>
                  <a:srgbClr val="00B0F0"/>
                </a:solidFill>
                <a:ea typeface="Times New Roman"/>
                <a:cs typeface="Times New Roman"/>
                <a:sym typeface="Times New Roman"/>
              </a:rPr>
              <a:t>Learning Outcomes &amp; Assessment  Criteria</a:t>
            </a:r>
          </a:p>
        </p:txBody>
      </p:sp>
      <p:sp>
        <p:nvSpPr>
          <p:cNvPr id="553" name="Shape 553"/>
          <p:cNvSpPr txBox="1"/>
          <p:nvPr/>
        </p:nvSpPr>
        <p:spPr>
          <a:xfrm>
            <a:off x="1992313" y="1484995"/>
            <a:ext cx="4941888" cy="3888010"/>
          </a:xfrm>
          <a:prstGeom prst="rect">
            <a:avLst/>
          </a:prstGeom>
          <a:noFill/>
          <a:ln>
            <a:noFill/>
          </a:ln>
        </p:spPr>
        <p:txBody>
          <a:bodyPr wrap="square" lIns="91425" tIns="45700" rIns="91425" bIns="45700" anchor="t" anchorCtr="0">
            <a:noAutofit/>
          </a:bodyPr>
          <a:lstStyle/>
          <a:p>
            <a:pPr marL="177800" indent="-177800">
              <a:lnSpc>
                <a:spcPct val="114000"/>
              </a:lnSpc>
              <a:spcAft>
                <a:spcPts val="1200"/>
              </a:spcAft>
              <a:buClr>
                <a:schemeClr val="dk2"/>
              </a:buClr>
              <a:buSzPct val="100000"/>
              <a:buFont typeface="Arial"/>
              <a:buChar char="•"/>
            </a:pPr>
            <a:r>
              <a:rPr lang="en-GB" sz="1600" dirty="0">
                <a:latin typeface="Open Sans" panose="020B0606030504020204" pitchFamily="34" charset="0"/>
                <a:ea typeface="Open Sans" panose="020B0606030504020204" pitchFamily="34" charset="0"/>
                <a:cs typeface="Open Sans" panose="020B0606030504020204" pitchFamily="34" charset="0"/>
                <a:sym typeface="Arial"/>
              </a:rPr>
              <a:t>RQF Assessment is at Learning Outcome level</a:t>
            </a:r>
          </a:p>
          <a:p>
            <a:pPr marL="177800" indent="-177800">
              <a:lnSpc>
                <a:spcPct val="114000"/>
              </a:lnSpc>
              <a:spcAft>
                <a:spcPts val="1200"/>
              </a:spcAft>
              <a:buClr>
                <a:schemeClr val="dk2"/>
              </a:buClr>
              <a:buSzPct val="100000"/>
              <a:buFont typeface="Arial"/>
              <a:buChar char="•"/>
            </a:pPr>
            <a:r>
              <a:rPr lang="en-GB" sz="1600" dirty="0">
                <a:latin typeface="Open Sans" panose="020B0606030504020204" pitchFamily="34" charset="0"/>
                <a:ea typeface="Open Sans" panose="020B0606030504020204" pitchFamily="34" charset="0"/>
                <a:cs typeface="Open Sans" panose="020B0606030504020204" pitchFamily="34" charset="0"/>
                <a:sym typeface="Arial"/>
              </a:rPr>
              <a:t>Learning Outcomes describe exactly what students must be able to do when they are assessed</a:t>
            </a:r>
          </a:p>
          <a:p>
            <a:pPr marL="177800" indent="-177800">
              <a:lnSpc>
                <a:spcPct val="114000"/>
              </a:lnSpc>
              <a:spcAft>
                <a:spcPts val="1200"/>
              </a:spcAft>
              <a:buClr>
                <a:schemeClr val="dk2"/>
              </a:buClr>
              <a:buSzPct val="100000"/>
              <a:buFont typeface="Arial"/>
              <a:buChar char="•"/>
            </a:pPr>
            <a:r>
              <a:rPr lang="en-GB" sz="1600" dirty="0">
                <a:latin typeface="Open Sans" panose="020B0606030504020204" pitchFamily="34" charset="0"/>
                <a:ea typeface="Open Sans" panose="020B0606030504020204" pitchFamily="34" charset="0"/>
                <a:cs typeface="Open Sans" panose="020B0606030504020204" pitchFamily="34" charset="0"/>
                <a:sym typeface="Arial"/>
              </a:rPr>
              <a:t>Learning Outcomes have Assessment Criteria</a:t>
            </a:r>
            <a:endParaRPr sz="1600" dirty="0">
              <a:latin typeface="Open Sans" panose="020B0606030504020204" pitchFamily="34" charset="0"/>
              <a:ea typeface="Open Sans" panose="020B0606030504020204" pitchFamily="34" charset="0"/>
              <a:cs typeface="Open Sans" panose="020B0606030504020204" pitchFamily="34" charset="0"/>
              <a:sym typeface="Arial"/>
            </a:endParaRPr>
          </a:p>
          <a:p>
            <a:pPr marL="177800" indent="-177800">
              <a:lnSpc>
                <a:spcPct val="114000"/>
              </a:lnSpc>
              <a:spcBef>
                <a:spcPts val="320"/>
              </a:spcBef>
              <a:spcAft>
                <a:spcPts val="1200"/>
              </a:spcAft>
              <a:buClr>
                <a:schemeClr val="dk2"/>
              </a:buClr>
              <a:buSzPct val="100000"/>
              <a:buFont typeface="Arial"/>
              <a:buChar char="•"/>
            </a:pPr>
            <a:r>
              <a:rPr lang="en-GB" sz="1600" dirty="0">
                <a:latin typeface="Open Sans" panose="020B0606030504020204" pitchFamily="34" charset="0"/>
                <a:ea typeface="Open Sans" panose="020B0606030504020204" pitchFamily="34" charset="0"/>
                <a:cs typeface="Open Sans" panose="020B0606030504020204" pitchFamily="34" charset="0"/>
                <a:sym typeface="Arial"/>
              </a:rPr>
              <a:t>Assessment Criteria provide the standard of expected performance that a student is required to evidence in order to meet the learning outcome, AND;</a:t>
            </a:r>
            <a:endParaRPr sz="1600" dirty="0">
              <a:latin typeface="Open Sans" panose="020B0606030504020204" pitchFamily="34" charset="0"/>
              <a:ea typeface="Open Sans" panose="020B0606030504020204" pitchFamily="34" charset="0"/>
              <a:cs typeface="Open Sans" panose="020B0606030504020204" pitchFamily="34" charset="0"/>
              <a:sym typeface="Arial"/>
            </a:endParaRPr>
          </a:p>
          <a:p>
            <a:pPr marL="177800" indent="-177800">
              <a:lnSpc>
                <a:spcPct val="114000"/>
              </a:lnSpc>
              <a:spcBef>
                <a:spcPts val="320"/>
              </a:spcBef>
              <a:spcAft>
                <a:spcPts val="1200"/>
              </a:spcAft>
              <a:buClr>
                <a:schemeClr val="dk2"/>
              </a:buClr>
              <a:buSzPct val="100000"/>
              <a:buFont typeface="Arial"/>
              <a:buChar char="•"/>
            </a:pPr>
            <a:r>
              <a:rPr lang="en-GB" sz="1600" dirty="0">
                <a:latin typeface="Open Sans" panose="020B0606030504020204" pitchFamily="34" charset="0"/>
                <a:ea typeface="Open Sans" panose="020B0606030504020204" pitchFamily="34" charset="0"/>
                <a:cs typeface="Open Sans" panose="020B0606030504020204" pitchFamily="34" charset="0"/>
                <a:sym typeface="Arial"/>
              </a:rPr>
              <a:t>The depth or detail they need to evidence in their understanding or skill to achieve the higher grades.</a:t>
            </a:r>
          </a:p>
          <a:p>
            <a:pPr marL="693738" lvl="2" indent="-350838">
              <a:spcBef>
                <a:spcPts val="320"/>
              </a:spcBef>
              <a:buClr>
                <a:schemeClr val="lt2"/>
              </a:buClr>
            </a:pPr>
            <a:endParaRPr sz="1600" dirty="0">
              <a:solidFill>
                <a:schemeClr val="tx2"/>
              </a:solidFill>
              <a:latin typeface="Open Sans" panose="020B0606030504020204" pitchFamily="34" charset="0"/>
              <a:ea typeface="Open Sans" panose="020B0606030504020204" pitchFamily="34" charset="0"/>
              <a:cs typeface="Open Sans" panose="020B0606030504020204" pitchFamily="34" charset="0"/>
              <a:sym typeface="Arial"/>
            </a:endParaRPr>
          </a:p>
          <a:p>
            <a:pPr marL="693738" lvl="2" indent="-350838">
              <a:spcBef>
                <a:spcPts val="320"/>
              </a:spcBef>
              <a:buClr>
                <a:schemeClr val="lt2"/>
              </a:buClr>
            </a:pPr>
            <a:endParaRPr sz="1600" dirty="0">
              <a:solidFill>
                <a:schemeClr val="tx2"/>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4472" y="6207540"/>
            <a:ext cx="1256280" cy="568301"/>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9778" r="18891"/>
          <a:stretch/>
        </p:blipFill>
        <p:spPr>
          <a:xfrm>
            <a:off x="7161213" y="0"/>
            <a:ext cx="3505201" cy="6858000"/>
          </a:xfrm>
          <a:prstGeom prst="rect">
            <a:avLst/>
          </a:prstGeom>
        </p:spPr>
      </p:pic>
      <p:sp>
        <p:nvSpPr>
          <p:cNvPr id="3" name="TextBox 2">
            <a:extLst>
              <a:ext uri="{FF2B5EF4-FFF2-40B4-BE49-F238E27FC236}">
                <a16:creationId xmlns:a16="http://schemas.microsoft.com/office/drawing/2014/main" id="{D22EB230-1BD3-1146-901D-0DD58864A2E2}"/>
              </a:ext>
            </a:extLst>
          </p:cNvPr>
          <p:cNvSpPr txBox="1"/>
          <p:nvPr/>
        </p:nvSpPr>
        <p:spPr>
          <a:xfrm>
            <a:off x="9178009" y="112198"/>
            <a:ext cx="977832" cy="123111"/>
          </a:xfrm>
          <a:prstGeom prst="rect">
            <a:avLst/>
          </a:prstGeom>
          <a:noFill/>
        </p:spPr>
        <p:txBody>
          <a:bodyPr wrap="none" lIns="0" tIns="0" rIns="0" bIns="0" rtlCol="0">
            <a:spAutoFit/>
          </a:bodyPr>
          <a:lstStyle/>
          <a:p>
            <a:r>
              <a:rPr lang="en-GB" sz="800" dirty="0">
                <a:solidFill>
                  <a:srgbClr val="FFFFFF"/>
                </a:solidFill>
                <a:latin typeface="Open Sans" panose="020B0606030504020204" pitchFamily="34" charset="0"/>
              </a:rPr>
              <a:t>Illustration by Lucy Vigrass</a:t>
            </a:r>
          </a:p>
        </p:txBody>
      </p:sp>
    </p:spTree>
    <p:extLst>
      <p:ext uri="{BB962C8B-B14F-4D97-AF65-F5344CB8AC3E}">
        <p14:creationId xmlns:p14="http://schemas.microsoft.com/office/powerpoint/2010/main" val="286638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992313" y="414093"/>
            <a:ext cx="7848600" cy="563562"/>
          </a:xfrm>
        </p:spPr>
        <p:txBody>
          <a:bodyPr/>
          <a:lstStyle/>
          <a:p>
            <a:pPr eaLnBrk="1" hangingPunct="1"/>
            <a:r>
              <a:rPr lang="en-GB" altLang="en-US" b="1" dirty="0">
                <a:solidFill>
                  <a:srgbClr val="00B0F0"/>
                </a:solidFill>
                <a:ea typeface="Open Sans" charset="0"/>
                <a:cs typeface="Open Sans" charset="0"/>
              </a:rPr>
              <a:t>An Assignment is:</a:t>
            </a:r>
          </a:p>
        </p:txBody>
      </p:sp>
      <p:sp>
        <p:nvSpPr>
          <p:cNvPr id="3" name="Content Placeholder 2"/>
          <p:cNvSpPr>
            <a:spLocks noGrp="1"/>
          </p:cNvSpPr>
          <p:nvPr>
            <p:ph idx="1"/>
          </p:nvPr>
        </p:nvSpPr>
        <p:spPr>
          <a:xfrm>
            <a:off x="1904566" y="1345812"/>
            <a:ext cx="4767499" cy="4187480"/>
          </a:xfrm>
        </p:spPr>
        <p:txBody>
          <a:bodyPr rtlCol="0">
            <a:normAutofit/>
          </a:bodyPr>
          <a:lstStyle/>
          <a:p>
            <a:pPr marL="285750" indent="-285750">
              <a:lnSpc>
                <a:spcPct val="100000"/>
              </a:lnSpc>
              <a:spcBef>
                <a:spcPts val="0"/>
              </a:spcBef>
              <a:spcAft>
                <a:spcPts val="800"/>
              </a:spcAft>
              <a:buClr>
                <a:schemeClr val="accent6">
                  <a:lumMod val="75000"/>
                </a:schemeClr>
              </a:buClr>
              <a:buFont typeface="Arial" charset="0"/>
              <a:buChar char="•"/>
              <a:defRPr/>
            </a:pPr>
            <a:r>
              <a:rPr lang="en-GB" altLang="en-US" sz="1600" dirty="0">
                <a:solidFill>
                  <a:schemeClr val="tx1"/>
                </a:solidFill>
                <a:ea typeface="Open Sans" panose="020B0606030504020204" pitchFamily="34" charset="0"/>
                <a:cs typeface="Open Sans" panose="020B0606030504020204" pitchFamily="34" charset="0"/>
              </a:rPr>
              <a:t>An assessment tool</a:t>
            </a:r>
          </a:p>
          <a:p>
            <a:pPr marL="285750" indent="-285750">
              <a:lnSpc>
                <a:spcPct val="120000"/>
              </a:lnSpc>
              <a:spcBef>
                <a:spcPts val="0"/>
              </a:spcBef>
              <a:spcAft>
                <a:spcPts val="800"/>
              </a:spcAft>
              <a:buClr>
                <a:schemeClr val="accent6">
                  <a:lumMod val="75000"/>
                </a:schemeClr>
              </a:buClr>
              <a:buFont typeface="Arial" charset="0"/>
              <a:buChar char="•"/>
              <a:defRPr/>
            </a:pPr>
            <a:r>
              <a:rPr lang="en-GB" altLang="en-US" sz="1600" dirty="0">
                <a:solidFill>
                  <a:schemeClr val="tx1"/>
                </a:solidFill>
                <a:ea typeface="Open Sans" panose="020B0606030504020204" pitchFamily="34" charset="0"/>
                <a:cs typeface="Open Sans" panose="020B0606030504020204" pitchFamily="34" charset="0"/>
              </a:rPr>
              <a:t>Designed to allow students to demonstrate  knowledge, skills and understanding. </a:t>
            </a:r>
          </a:p>
          <a:p>
            <a:pPr marL="285750" indent="-285750">
              <a:lnSpc>
                <a:spcPct val="120000"/>
              </a:lnSpc>
              <a:spcBef>
                <a:spcPts val="0"/>
              </a:spcBef>
              <a:spcAft>
                <a:spcPts val="800"/>
              </a:spcAft>
              <a:buClr>
                <a:schemeClr val="accent6">
                  <a:lumMod val="75000"/>
                </a:schemeClr>
              </a:buClr>
              <a:buFont typeface="Arial" charset="0"/>
              <a:buChar char="•"/>
              <a:defRPr/>
            </a:pPr>
            <a:r>
              <a:rPr lang="en-GB" altLang="en-US" sz="1600" dirty="0">
                <a:solidFill>
                  <a:schemeClr val="tx1"/>
                </a:solidFill>
                <a:ea typeface="Open Sans" panose="020B0606030504020204" pitchFamily="34" charset="0"/>
                <a:cs typeface="Open Sans" panose="020B0606030504020204" pitchFamily="34" charset="0"/>
              </a:rPr>
              <a:t>Based on an appropriate assessment activity (e.g. report, essay, presentation, project, exam, etc.)</a:t>
            </a:r>
          </a:p>
          <a:p>
            <a:pPr marL="285750" indent="-285750">
              <a:spcBef>
                <a:spcPts val="0"/>
              </a:spcBef>
              <a:spcAft>
                <a:spcPts val="800"/>
              </a:spcAft>
              <a:buClr>
                <a:schemeClr val="accent6">
                  <a:lumMod val="75000"/>
                </a:schemeClr>
              </a:buClr>
              <a:buFont typeface="Arial" charset="0"/>
              <a:buChar char="•"/>
              <a:defRPr/>
            </a:pPr>
            <a:r>
              <a:rPr lang="en-GB" altLang="en-US" sz="1600" dirty="0">
                <a:solidFill>
                  <a:schemeClr val="tx1"/>
                </a:solidFill>
                <a:ea typeface="Open Sans" panose="020B0606030504020204" pitchFamily="34" charset="0"/>
                <a:cs typeface="Open Sans" panose="020B0606030504020204" pitchFamily="34" charset="0"/>
              </a:rPr>
              <a:t>Based on a vocational scenario or context</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175" r="11126"/>
          <a:stretch/>
        </p:blipFill>
        <p:spPr>
          <a:xfrm>
            <a:off x="6858145" y="0"/>
            <a:ext cx="3816424"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4472" y="6207540"/>
            <a:ext cx="1256280" cy="568301"/>
          </a:xfrm>
          <a:prstGeom prst="rect">
            <a:avLst/>
          </a:prstGeom>
        </p:spPr>
      </p:pic>
      <p:sp>
        <p:nvSpPr>
          <p:cNvPr id="4" name="TextBox 3">
            <a:extLst>
              <a:ext uri="{FF2B5EF4-FFF2-40B4-BE49-F238E27FC236}">
                <a16:creationId xmlns:a16="http://schemas.microsoft.com/office/drawing/2014/main" id="{C1F26E46-DBF8-9D4B-B41C-4EED19EF8361}"/>
              </a:ext>
            </a:extLst>
          </p:cNvPr>
          <p:cNvSpPr txBox="1"/>
          <p:nvPr/>
        </p:nvSpPr>
        <p:spPr>
          <a:xfrm>
            <a:off x="9057211" y="114715"/>
            <a:ext cx="1035540" cy="123111"/>
          </a:xfrm>
          <a:prstGeom prst="rect">
            <a:avLst/>
          </a:prstGeom>
          <a:noFill/>
        </p:spPr>
        <p:txBody>
          <a:bodyPr wrap="none" lIns="0" tIns="0" rIns="0" bIns="0" rtlCol="0">
            <a:spAutoFit/>
          </a:bodyPr>
          <a:lstStyle/>
          <a:p>
            <a:r>
              <a:rPr lang="en-GB" sz="800" dirty="0">
                <a:solidFill>
                  <a:srgbClr val="FFFFFF"/>
                </a:solidFill>
                <a:latin typeface="Open Sans" panose="020B0606030504020204" pitchFamily="34" charset="0"/>
              </a:rPr>
              <a:t>Illustration by Ben Wiseman</a:t>
            </a:r>
          </a:p>
        </p:txBody>
      </p:sp>
    </p:spTree>
    <p:extLst>
      <p:ext uri="{BB962C8B-B14F-4D97-AF65-F5344CB8AC3E}">
        <p14:creationId xmlns:p14="http://schemas.microsoft.com/office/powerpoint/2010/main" val="384476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4293" y="414121"/>
            <a:ext cx="4965448" cy="1362428"/>
          </a:xfrm>
        </p:spPr>
        <p:txBody>
          <a:bodyPr>
            <a:normAutofit fontScale="90000"/>
          </a:bodyPr>
          <a:lstStyle/>
          <a:p>
            <a:r>
              <a:rPr lang="en-GB" b="1" dirty="0">
                <a:solidFill>
                  <a:srgbClr val="00B0F0"/>
                </a:solidFill>
              </a:rPr>
              <a:t>Unit Grading</a:t>
            </a:r>
            <a:r>
              <a:rPr lang="en-GB" dirty="0">
                <a:solidFill>
                  <a:srgbClr val="00B0F0"/>
                </a:solidFill>
              </a:rPr>
              <a:t/>
            </a:r>
            <a:br>
              <a:rPr lang="en-GB" dirty="0">
                <a:solidFill>
                  <a:srgbClr val="00B0F0"/>
                </a:solidFill>
              </a:rPr>
            </a:br>
            <a:r>
              <a:rPr lang="en-GB" sz="1800" dirty="0">
                <a:solidFill>
                  <a:srgbClr val="00B0F0"/>
                </a:solidFill>
                <a:latin typeface="Open Sans" panose="020B0606030504020204" pitchFamily="34" charset="0"/>
              </a:rPr>
              <a:t>The Mastery </a:t>
            </a:r>
            <a:r>
              <a:rPr lang="en-GB" sz="1800" dirty="0" smtClean="0">
                <a:solidFill>
                  <a:srgbClr val="00B0F0"/>
                </a:solidFill>
                <a:latin typeface="Open Sans" panose="020B0606030504020204" pitchFamily="34" charset="0"/>
              </a:rPr>
              <a:t>Model is on the principle to  that  a  student </a:t>
            </a:r>
            <a:r>
              <a:rPr lang="en-GB" sz="1800" dirty="0" err="1" smtClean="0">
                <a:solidFill>
                  <a:srgbClr val="00B0F0"/>
                </a:solidFill>
                <a:latin typeface="Open Sans" panose="020B0606030504020204" pitchFamily="34" charset="0"/>
              </a:rPr>
              <a:t>muct</a:t>
            </a:r>
            <a:r>
              <a:rPr lang="en-GB" sz="1800" dirty="0" smtClean="0">
                <a:solidFill>
                  <a:srgbClr val="00B0F0"/>
                </a:solidFill>
                <a:latin typeface="Open Sans" panose="020B0606030504020204" pitchFamily="34" charset="0"/>
              </a:rPr>
              <a:t>  achieve ‘mastery’ of prerequisite knowledge or skill</a:t>
            </a:r>
            <a:endParaRPr lang="en-GB" sz="1800" dirty="0">
              <a:solidFill>
                <a:srgbClr val="00B0F0"/>
              </a:solidFill>
              <a:latin typeface="Open Sans" panose="020B0606030504020204" pitchFamily="34" charset="0"/>
            </a:endParaRPr>
          </a:p>
        </p:txBody>
      </p:sp>
      <p:graphicFrame>
        <p:nvGraphicFramePr>
          <p:cNvPr id="8" name="Picture Placeholder 7"/>
          <p:cNvGraphicFramePr>
            <a:graphicFrameLocks noGrp="1"/>
          </p:cNvGraphicFramePr>
          <p:nvPr>
            <p:ph type="pic" sz="quarter" idx="10"/>
            <p:extLst/>
          </p:nvPr>
        </p:nvGraphicFramePr>
        <p:xfrm>
          <a:off x="5443519" y="2433446"/>
          <a:ext cx="4474204" cy="1999660"/>
        </p:xfrm>
        <a:graphic>
          <a:graphicData uri="http://schemas.openxmlformats.org/drawingml/2006/table">
            <a:tbl>
              <a:tblPr>
                <a:tableStyleId>{93296810-A885-4BE3-A3E7-6D5BEEA58F35}</a:tableStyleId>
              </a:tblPr>
              <a:tblGrid>
                <a:gridCol w="375904">
                  <a:extLst>
                    <a:ext uri="{9D8B030D-6E8A-4147-A177-3AD203B41FA5}">
                      <a16:colId xmlns:a16="http://schemas.microsoft.com/office/drawing/2014/main" val="20000"/>
                    </a:ext>
                  </a:extLst>
                </a:gridCol>
                <a:gridCol w="991072">
                  <a:extLst>
                    <a:ext uri="{9D8B030D-6E8A-4147-A177-3AD203B41FA5}">
                      <a16:colId xmlns:a16="http://schemas.microsoft.com/office/drawing/2014/main" val="20001"/>
                    </a:ext>
                  </a:extLst>
                </a:gridCol>
                <a:gridCol w="1133948">
                  <a:extLst>
                    <a:ext uri="{9D8B030D-6E8A-4147-A177-3AD203B41FA5}">
                      <a16:colId xmlns:a16="http://schemas.microsoft.com/office/drawing/2014/main" val="20002"/>
                    </a:ext>
                  </a:extLst>
                </a:gridCol>
                <a:gridCol w="893186">
                  <a:extLst>
                    <a:ext uri="{9D8B030D-6E8A-4147-A177-3AD203B41FA5}">
                      <a16:colId xmlns:a16="http://schemas.microsoft.com/office/drawing/2014/main" val="20003"/>
                    </a:ext>
                  </a:extLst>
                </a:gridCol>
                <a:gridCol w="1080094">
                  <a:extLst>
                    <a:ext uri="{9D8B030D-6E8A-4147-A177-3AD203B41FA5}">
                      <a16:colId xmlns:a16="http://schemas.microsoft.com/office/drawing/2014/main" val="20004"/>
                    </a:ext>
                  </a:extLst>
                </a:gridCol>
              </a:tblGrid>
              <a:tr h="399932">
                <a:tc>
                  <a:txBody>
                    <a:bodyPr/>
                    <a:lstStyle/>
                    <a:p>
                      <a:endParaRPr lang="en-GB" sz="2200" b="0" i="0" dirty="0">
                        <a:latin typeface="Open Sans" panose="020B0606030504020204" pitchFamily="34" charset="0"/>
                      </a:endParaRPr>
                    </a:p>
                  </a:txBody>
                  <a:tcPr marL="63147" marR="63147" marT="31574" marB="3157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200" b="0" i="0" dirty="0">
                        <a:latin typeface="Open Sans" panose="020B0606030504020204" pitchFamily="34" charset="0"/>
                      </a:endParaRPr>
                    </a:p>
                  </a:txBody>
                  <a:tcPr marL="63147" marR="63147" marT="31574" marB="31574">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algn="ctr"/>
                      <a:r>
                        <a:rPr lang="en-GB" sz="1800" b="0" i="0" dirty="0">
                          <a:solidFill>
                            <a:srgbClr val="FFFFFF"/>
                          </a:solidFill>
                          <a:latin typeface="Open Sans" panose="020B0606030504020204" pitchFamily="34" charset="0"/>
                        </a:rPr>
                        <a:t>Assessment Criteria</a:t>
                      </a: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057"/>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399932">
                <a:tc>
                  <a:txBody>
                    <a:bodyPr/>
                    <a:lstStyle/>
                    <a:p>
                      <a:endParaRPr lang="en-GB" sz="2200" b="0" i="0" dirty="0">
                        <a:latin typeface="Open Sans" panose="020B0606030504020204" pitchFamily="34" charset="0"/>
                      </a:endParaRPr>
                    </a:p>
                  </a:txBody>
                  <a:tcPr marL="63147" marR="63147" marT="31574" marB="31574">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200" b="0" i="0" dirty="0">
                        <a:latin typeface="Open Sans" panose="020B0606030504020204" pitchFamily="34" charset="0"/>
                      </a:endParaRPr>
                    </a:p>
                  </a:txBody>
                  <a:tcPr marL="63147" marR="63147" marT="31574" marB="31574">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latin typeface="Open Sans" panose="020B0606030504020204" pitchFamily="34" charset="0"/>
                        </a:rPr>
                        <a:t>Pass</a:t>
                      </a: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dirty="0">
                          <a:latin typeface="Open Sans" panose="020B0606030504020204" pitchFamily="34" charset="0"/>
                        </a:rPr>
                        <a:t>Merit</a:t>
                      </a: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i="0" dirty="0">
                          <a:latin typeface="Open Sans" panose="020B0606030504020204" pitchFamily="34" charset="0"/>
                        </a:rPr>
                        <a:t>Distinction</a:t>
                      </a: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9932">
                <a:tc rowSpan="3">
                  <a:txBody>
                    <a:bodyPr/>
                    <a:lstStyle/>
                    <a:p>
                      <a:pPr algn="ctr"/>
                      <a:r>
                        <a:rPr lang="en-GB" sz="1800" b="0" i="0" dirty="0">
                          <a:solidFill>
                            <a:srgbClr val="FFFFFF"/>
                          </a:solidFill>
                          <a:latin typeface="Open Sans" panose="020B0606030504020204" pitchFamily="34" charset="0"/>
                        </a:rPr>
                        <a:t>Grade</a:t>
                      </a:r>
                    </a:p>
                  </a:txBody>
                  <a:tcPr marL="63147" marR="63147" marT="31574" marB="31574"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057"/>
                    </a:solidFill>
                  </a:tcPr>
                </a:tc>
                <a:tc>
                  <a:txBody>
                    <a:bodyPr/>
                    <a:lstStyle/>
                    <a:p>
                      <a:r>
                        <a:rPr lang="en-GB" sz="1200" b="0" i="0" dirty="0">
                          <a:latin typeface="Open Sans" panose="020B0606030504020204" pitchFamily="34" charset="0"/>
                        </a:rPr>
                        <a:t>Pass</a:t>
                      </a: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latin typeface="Open Sans" panose="020B0606030504020204" pitchFamily="34" charset="0"/>
                        </a:rPr>
                        <a:t>X</a:t>
                      </a: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i="0" dirty="0">
                        <a:latin typeface="Open Sans" panose="020B0606030504020204" pitchFamily="34" charset="0"/>
                      </a:endParaRP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i="0" dirty="0">
                        <a:latin typeface="Open Sans" panose="020B0606030504020204" pitchFamily="34" charset="0"/>
                      </a:endParaRP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99932">
                <a:tc vMerge="1">
                  <a:txBody>
                    <a:bodyPr/>
                    <a:lstStyle/>
                    <a:p>
                      <a:endParaRPr lang="en-GB" dirty="0"/>
                    </a:p>
                  </a:txBody>
                  <a:tcPr/>
                </a:tc>
                <a:tc>
                  <a:txBody>
                    <a:bodyPr/>
                    <a:lstStyle/>
                    <a:p>
                      <a:r>
                        <a:rPr lang="en-GB" sz="1200" b="0" i="0" dirty="0">
                          <a:latin typeface="Open Sans" panose="020B0606030504020204" pitchFamily="34" charset="0"/>
                        </a:rPr>
                        <a:t>Merit</a:t>
                      </a: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latin typeface="Open Sans" panose="020B0606030504020204" pitchFamily="34" charset="0"/>
                        </a:rPr>
                        <a:t>X</a:t>
                      </a: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latin typeface="Open Sans" panose="020B0606030504020204" pitchFamily="34" charset="0"/>
                        </a:rPr>
                        <a:t>X</a:t>
                      </a: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i="0" dirty="0">
                        <a:latin typeface="Open Sans" panose="020B0606030504020204" pitchFamily="34" charset="0"/>
                      </a:endParaRP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99932">
                <a:tc vMerge="1">
                  <a:txBody>
                    <a:bodyPr/>
                    <a:lstStyle/>
                    <a:p>
                      <a:endParaRPr lang="en-GB" dirty="0"/>
                    </a:p>
                  </a:txBody>
                  <a:tcPr/>
                </a:tc>
                <a:tc>
                  <a:txBody>
                    <a:bodyPr/>
                    <a:lstStyle/>
                    <a:p>
                      <a:r>
                        <a:rPr lang="en-GB" sz="1200" b="0" i="0" dirty="0">
                          <a:latin typeface="Open Sans" panose="020B0606030504020204" pitchFamily="34" charset="0"/>
                        </a:rPr>
                        <a:t>Distinction</a:t>
                      </a: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latin typeface="Open Sans" panose="020B0606030504020204" pitchFamily="34" charset="0"/>
                        </a:rPr>
                        <a:t>X</a:t>
                      </a: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latin typeface="Open Sans" panose="020B0606030504020204" pitchFamily="34" charset="0"/>
                        </a:rPr>
                        <a:t>X</a:t>
                      </a: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latin typeface="Open Sans" panose="020B0606030504020204" pitchFamily="34" charset="0"/>
                        </a:rPr>
                        <a:t>X</a:t>
                      </a:r>
                    </a:p>
                  </a:txBody>
                  <a:tcPr marL="63147" marR="63147" marT="31574" marB="315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4"/>
          </p:nvPr>
        </p:nvSpPr>
        <p:spPr/>
        <p:txBody>
          <a:bodyPr/>
          <a:lstStyle/>
          <a:p>
            <a:fld id="{DDBE135E-2566-4748-853C-8A3B78F0FB00}" type="slidenum">
              <a:rPr lang="en-GB" smtClean="0"/>
              <a:pPr/>
              <a:t>17</a:t>
            </a:fld>
            <a:endParaRPr lang="en-GB" dirty="0"/>
          </a:p>
        </p:txBody>
      </p:sp>
      <p:sp>
        <p:nvSpPr>
          <p:cNvPr id="6" name="Footer Placeholder 5"/>
          <p:cNvSpPr>
            <a:spLocks noGrp="1"/>
          </p:cNvSpPr>
          <p:nvPr>
            <p:ph type="ftr" sz="quarter" idx="3"/>
          </p:nvPr>
        </p:nvSpPr>
        <p:spPr/>
        <p:txBody>
          <a:bodyPr/>
          <a:lstStyle/>
          <a:p>
            <a:r>
              <a:rPr lang="en-GB" dirty="0"/>
              <a:t>Assignment Writing &amp; Assessment</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1173" r="24168"/>
          <a:stretch/>
        </p:blipFill>
        <p:spPr>
          <a:xfrm>
            <a:off x="1524000" y="4276"/>
            <a:ext cx="3213100" cy="6858000"/>
          </a:xfrm>
          <a:prstGeom prst="rect">
            <a:avLst/>
          </a:prstGeom>
        </p:spPr>
      </p:pic>
      <p:sp>
        <p:nvSpPr>
          <p:cNvPr id="3" name="TextBox 2">
            <a:extLst>
              <a:ext uri="{FF2B5EF4-FFF2-40B4-BE49-F238E27FC236}">
                <a16:creationId xmlns:a16="http://schemas.microsoft.com/office/drawing/2014/main" id="{B8601D19-B386-E84F-B44B-30C1415A3326}"/>
              </a:ext>
            </a:extLst>
          </p:cNvPr>
          <p:cNvSpPr txBox="1"/>
          <p:nvPr/>
        </p:nvSpPr>
        <p:spPr>
          <a:xfrm>
            <a:off x="1658632" y="6571098"/>
            <a:ext cx="1114088" cy="123111"/>
          </a:xfrm>
          <a:prstGeom prst="rect">
            <a:avLst/>
          </a:prstGeom>
          <a:noFill/>
        </p:spPr>
        <p:txBody>
          <a:bodyPr wrap="none" lIns="0" tIns="0" rIns="0" bIns="0" rtlCol="0">
            <a:spAutoFit/>
          </a:bodyPr>
          <a:lstStyle/>
          <a:p>
            <a:r>
              <a:rPr lang="en-GB" sz="800" dirty="0">
                <a:solidFill>
                  <a:srgbClr val="FFFFFF"/>
                </a:solidFill>
                <a:latin typeface="Open Sans" panose="020B0606030504020204" pitchFamily="34" charset="0"/>
              </a:rPr>
              <a:t>Illustration by Tang Yau Hoong</a:t>
            </a:r>
          </a:p>
        </p:txBody>
      </p:sp>
    </p:spTree>
    <p:extLst>
      <p:ext uri="{BB962C8B-B14F-4D97-AF65-F5344CB8AC3E}">
        <p14:creationId xmlns:p14="http://schemas.microsoft.com/office/powerpoint/2010/main" val="404096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2000" y="2908981"/>
            <a:ext cx="9749425" cy="2903989"/>
          </a:xfrm>
          <a:prstGeom prst="rect">
            <a:avLst/>
          </a:prstGeom>
          <a:solidFill>
            <a:schemeClr val="bg2">
              <a:lumMod val="40000"/>
              <a:lumOff val="60000"/>
            </a:schemeClr>
          </a:solidFill>
        </p:spPr>
        <p:txBody>
          <a:bodyPr vert="horz" lIns="91440" tIns="45720" rIns="91440" bIns="45720" rtlCol="0" anchor="b">
            <a:normAutofit fontScale="925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342900" indent="-342900">
              <a:buFont typeface="Arial" panose="020B0604020202020204" pitchFamily="34" charset="0"/>
              <a:buChar char="•"/>
            </a:pPr>
            <a:r>
              <a:rPr lang="en-US" sz="2400" b="1" dirty="0">
                <a:solidFill>
                  <a:schemeClr val="tx1"/>
                </a:solidFill>
              </a:rPr>
              <a:t>Assessments are graded </a:t>
            </a:r>
            <a:r>
              <a:rPr lang="en-US" sz="2400" b="1" dirty="0">
                <a:solidFill>
                  <a:srgbClr val="00B050"/>
                </a:solidFill>
              </a:rPr>
              <a:t>Pass</a:t>
            </a:r>
            <a:r>
              <a:rPr lang="en-US" sz="2400" b="1" dirty="0">
                <a:solidFill>
                  <a:schemeClr val="tx1"/>
                </a:solidFill>
              </a:rPr>
              <a:t>, </a:t>
            </a:r>
            <a:r>
              <a:rPr lang="en-US" sz="2400" b="1" dirty="0">
                <a:solidFill>
                  <a:srgbClr val="00B0F0"/>
                </a:solidFill>
              </a:rPr>
              <a:t>Merit</a:t>
            </a:r>
            <a:r>
              <a:rPr lang="en-US" sz="2400" b="1" dirty="0">
                <a:solidFill>
                  <a:schemeClr val="tx1"/>
                </a:solidFill>
              </a:rPr>
              <a:t> and </a:t>
            </a:r>
            <a:r>
              <a:rPr lang="en-US" sz="2400" b="1" dirty="0">
                <a:solidFill>
                  <a:srgbClr val="FF33CC"/>
                </a:solidFill>
              </a:rPr>
              <a:t>Distinction.</a:t>
            </a:r>
            <a:r>
              <a:rPr lang="en-US" sz="2400" b="1" dirty="0">
                <a:solidFill>
                  <a:schemeClr val="tx1"/>
                </a:solidFill>
              </a:rPr>
              <a:t> </a:t>
            </a:r>
            <a:endParaRPr lang="en-US" sz="2400" b="1" dirty="0" smtClean="0">
              <a:solidFill>
                <a:schemeClr val="tx1"/>
              </a:solidFill>
            </a:endParaRPr>
          </a:p>
          <a:p>
            <a:pPr marL="342900" indent="-342900">
              <a:buFont typeface="Arial" panose="020B0604020202020204" pitchFamily="34" charset="0"/>
              <a:buChar char="•"/>
            </a:pPr>
            <a:endParaRPr lang="en-US" sz="2400" b="1" dirty="0" smtClean="0">
              <a:solidFill>
                <a:schemeClr val="tx1"/>
              </a:solidFill>
            </a:endParaRPr>
          </a:p>
          <a:p>
            <a:pPr marL="342900" indent="-342900">
              <a:buFont typeface="Arial" panose="020B0604020202020204" pitchFamily="34" charset="0"/>
              <a:buChar char="•"/>
            </a:pPr>
            <a:r>
              <a:rPr lang="en-US" sz="2400" b="1" dirty="0">
                <a:solidFill>
                  <a:srgbClr val="00B050"/>
                </a:solidFill>
              </a:rPr>
              <a:t>Pass</a:t>
            </a:r>
            <a:r>
              <a:rPr lang="en-US" sz="2400" b="1" dirty="0">
                <a:solidFill>
                  <a:schemeClr val="tx1"/>
                </a:solidFill>
              </a:rPr>
              <a:t> criteria are set as the threshold of meeting the Learning Outcome for each unit. </a:t>
            </a:r>
            <a:endParaRPr lang="en-US" sz="2400" b="1" dirty="0" smtClean="0">
              <a:solidFill>
                <a:schemeClr val="tx1"/>
              </a:solidFill>
            </a:endParaRPr>
          </a:p>
          <a:p>
            <a:pPr marL="342900" indent="-342900">
              <a:buFont typeface="Arial" panose="020B0604020202020204" pitchFamily="34" charset="0"/>
              <a:buChar char="•"/>
            </a:pPr>
            <a:endParaRPr lang="en-US" sz="2400" b="1" dirty="0" smtClean="0">
              <a:solidFill>
                <a:schemeClr val="tx1"/>
              </a:solidFill>
            </a:endParaRPr>
          </a:p>
          <a:p>
            <a:pPr marL="342900" indent="-342900">
              <a:buFont typeface="Arial" panose="020B0604020202020204" pitchFamily="34" charset="0"/>
              <a:buChar char="•"/>
            </a:pPr>
            <a:r>
              <a:rPr lang="en-US" sz="2400" b="1" dirty="0">
                <a:solidFill>
                  <a:srgbClr val="00B0F0"/>
                </a:solidFill>
              </a:rPr>
              <a:t>Merit</a:t>
            </a:r>
            <a:r>
              <a:rPr lang="en-US" sz="2400" b="1" dirty="0">
                <a:solidFill>
                  <a:schemeClr val="tx1"/>
                </a:solidFill>
              </a:rPr>
              <a:t> and </a:t>
            </a:r>
            <a:r>
              <a:rPr lang="en-US" sz="2400" b="1" dirty="0">
                <a:solidFill>
                  <a:srgbClr val="FF33CC"/>
                </a:solidFill>
              </a:rPr>
              <a:t>Distinction</a:t>
            </a:r>
            <a:r>
              <a:rPr lang="en-US" sz="2400" b="1" dirty="0">
                <a:solidFill>
                  <a:schemeClr val="tx1"/>
                </a:solidFill>
              </a:rPr>
              <a:t> criteria define the depth and breadth of knowledge and understanding the student has evidenced in meeting Pass criteria</a:t>
            </a:r>
          </a:p>
        </p:txBody>
      </p:sp>
      <p:sp>
        <p:nvSpPr>
          <p:cNvPr id="6" name="Title 1"/>
          <p:cNvSpPr txBox="1">
            <a:spLocks/>
          </p:cNvSpPr>
          <p:nvPr/>
        </p:nvSpPr>
        <p:spPr>
          <a:xfrm>
            <a:off x="762000" y="1232581"/>
            <a:ext cx="9749425" cy="1371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b="1" dirty="0" smtClean="0">
                <a:solidFill>
                  <a:srgbClr val="00B0F0"/>
                </a:solidFill>
              </a:rPr>
              <a:t>ASSESSMENT  CRITERIA AND GRADING with </a:t>
            </a:r>
            <a:r>
              <a:rPr lang="en-US" b="1" dirty="0" err="1" smtClean="0">
                <a:solidFill>
                  <a:srgbClr val="00B0F0"/>
                </a:solidFill>
              </a:rPr>
              <a:t>btec</a:t>
            </a:r>
            <a:r>
              <a:rPr lang="en-US" b="1" dirty="0" smtClean="0">
                <a:solidFill>
                  <a:srgbClr val="00B0F0"/>
                </a:solidFill>
              </a:rPr>
              <a:t> </a:t>
            </a:r>
            <a:r>
              <a:rPr lang="en-US" b="1" dirty="0" err="1" smtClean="0">
                <a:solidFill>
                  <a:srgbClr val="00B0F0"/>
                </a:solidFill>
              </a:rPr>
              <a:t>hn’s</a:t>
            </a:r>
            <a:r>
              <a:rPr lang="en-US" b="1" dirty="0" smtClean="0">
                <a:solidFill>
                  <a:srgbClr val="00B0F0"/>
                </a:solidFill>
              </a:rPr>
              <a:t> (</a:t>
            </a:r>
            <a:r>
              <a:rPr lang="en-US" b="1" dirty="0" err="1" smtClean="0">
                <a:solidFill>
                  <a:srgbClr val="00B0F0"/>
                </a:solidFill>
              </a:rPr>
              <a:t>rqf</a:t>
            </a:r>
            <a:r>
              <a:rPr lang="en-US" b="1" dirty="0" smtClean="0">
                <a:solidFill>
                  <a:srgbClr val="00B0F0"/>
                </a:solidFill>
              </a:rPr>
              <a:t>)</a:t>
            </a:r>
            <a:endParaRPr lang="en-US" b="1" dirty="0">
              <a:solidFill>
                <a:srgbClr val="00B0F0"/>
              </a:solidFill>
            </a:endParaRPr>
          </a:p>
        </p:txBody>
      </p:sp>
    </p:spTree>
    <p:extLst>
      <p:ext uri="{BB962C8B-B14F-4D97-AF65-F5344CB8AC3E}">
        <p14:creationId xmlns:p14="http://schemas.microsoft.com/office/powerpoint/2010/main" val="322575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22335212"/>
              </p:ext>
            </p:extLst>
          </p:nvPr>
        </p:nvGraphicFramePr>
        <p:xfrm>
          <a:off x="2032000" y="1084880"/>
          <a:ext cx="8128000" cy="5448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738253" y="4821379"/>
            <a:ext cx="5852159" cy="13217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Must have satisfied all the </a:t>
            </a:r>
            <a:r>
              <a:rPr lang="en-US" sz="2000" b="1" dirty="0">
                <a:solidFill>
                  <a:srgbClr val="FF33CC"/>
                </a:solidFill>
              </a:rPr>
              <a:t>DISTINCTION</a:t>
            </a:r>
            <a:r>
              <a:rPr lang="en-US" sz="2000" b="1" dirty="0">
                <a:solidFill>
                  <a:schemeClr val="tx1"/>
                </a:solidFill>
              </a:rPr>
              <a:t> criteria ( and the </a:t>
            </a:r>
            <a:r>
              <a:rPr lang="en-US" sz="2000" b="1" dirty="0">
                <a:solidFill>
                  <a:srgbClr val="00B050"/>
                </a:solidFill>
              </a:rPr>
              <a:t>Pass</a:t>
            </a:r>
            <a:r>
              <a:rPr lang="en-US" sz="2000" b="1" dirty="0">
                <a:solidFill>
                  <a:schemeClr val="tx1"/>
                </a:solidFill>
              </a:rPr>
              <a:t> and </a:t>
            </a:r>
            <a:r>
              <a:rPr lang="en-US" sz="2000" b="1" dirty="0">
                <a:solidFill>
                  <a:srgbClr val="00B0F0"/>
                </a:solidFill>
              </a:rPr>
              <a:t>Merit</a:t>
            </a:r>
            <a:r>
              <a:rPr lang="en-US" sz="2000" b="1" dirty="0">
                <a:solidFill>
                  <a:schemeClr val="tx1"/>
                </a:solidFill>
              </a:rPr>
              <a:t> criteria),and these define outstanding performance across the unit as a whole</a:t>
            </a:r>
            <a:r>
              <a:rPr lang="en-US" sz="2400" dirty="0">
                <a:solidFill>
                  <a:schemeClr val="tx1"/>
                </a:solidFill>
              </a:rPr>
              <a:t>.</a:t>
            </a:r>
          </a:p>
        </p:txBody>
      </p:sp>
    </p:spTree>
    <p:extLst>
      <p:ext uri="{BB962C8B-B14F-4D97-AF65-F5344CB8AC3E}">
        <p14:creationId xmlns:p14="http://schemas.microsoft.com/office/powerpoint/2010/main" val="1041420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630792" y="393122"/>
            <a:ext cx="5831672" cy="664970"/>
          </a:xfrm>
          <a:prstGeom prst="rect">
            <a:avLst/>
          </a:prstGeom>
          <a:noFill/>
          <a:ln>
            <a:noFill/>
          </a:ln>
        </p:spPr>
        <p:txBody>
          <a:bodyPr vert="horz" lIns="0" tIns="0" rIns="0" bIns="0" rtlCol="0" anchor="t" anchorCtr="0">
            <a:noAutofit/>
          </a:bodyPr>
          <a:lstStyle/>
          <a:p>
            <a:pPr>
              <a:lnSpc>
                <a:spcPct val="111111"/>
              </a:lnSpc>
              <a:spcBef>
                <a:spcPts val="0"/>
              </a:spcBef>
              <a:buClr>
                <a:schemeClr val="dk1"/>
              </a:buClr>
              <a:buSzPct val="25000"/>
            </a:pPr>
            <a:r>
              <a:rPr lang="en-GB" sz="3200" b="1" u="none" strike="noStrike" cap="none" dirty="0">
                <a:solidFill>
                  <a:srgbClr val="00B0F0"/>
                </a:solidFill>
                <a:ea typeface="Times New Roman"/>
                <a:cs typeface="Times New Roman"/>
                <a:sym typeface="Times New Roman"/>
              </a:rPr>
              <a:t>So, What’s </a:t>
            </a:r>
            <a:r>
              <a:rPr lang="en-GB" sz="3200" b="1" cap="none" dirty="0" smtClean="0">
                <a:solidFill>
                  <a:srgbClr val="00B0F0"/>
                </a:solidFill>
                <a:ea typeface="Times New Roman"/>
                <a:cs typeface="Times New Roman"/>
                <a:sym typeface="Times New Roman"/>
              </a:rPr>
              <a:t>Are we Looking at</a:t>
            </a:r>
            <a:endParaRPr lang="en-GB" sz="3200" b="1" u="none" strike="noStrike" cap="none" dirty="0">
              <a:solidFill>
                <a:srgbClr val="00B0F0"/>
              </a:solidFill>
              <a:ea typeface="Times New Roman"/>
              <a:cs typeface="Times New Roman"/>
              <a:sym typeface="Times New Roman"/>
            </a:endParaRPr>
          </a:p>
        </p:txBody>
      </p:sp>
      <p:pic>
        <p:nvPicPr>
          <p:cNvPr id="375" name="Shape 375"/>
          <p:cNvPicPr preferRelativeResize="0">
            <a:picLocks noGrp="1"/>
          </p:cNvPicPr>
          <p:nvPr>
            <p:ph type="pic" idx="4294967295"/>
          </p:nvPr>
        </p:nvPicPr>
        <p:blipFill rotWithShape="1">
          <a:blip r:embed="rId3">
            <a:alphaModFix/>
          </a:blip>
          <a:srcRect l="16315" r="16315"/>
          <a:stretch/>
        </p:blipFill>
        <p:spPr>
          <a:xfrm>
            <a:off x="7400926" y="0"/>
            <a:ext cx="3267075" cy="6858000"/>
          </a:xfrm>
          <a:prstGeom prst="rect">
            <a:avLst/>
          </a:prstGeom>
          <a:solidFill>
            <a:srgbClr val="BBBBBB"/>
          </a:solidFill>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4472" y="6207540"/>
            <a:ext cx="1256280" cy="568301"/>
          </a:xfrm>
          <a:prstGeom prst="rect">
            <a:avLst/>
          </a:prstGeom>
        </p:spPr>
      </p:pic>
      <p:sp>
        <p:nvSpPr>
          <p:cNvPr id="2" name="TextBox 1">
            <a:extLst>
              <a:ext uri="{FF2B5EF4-FFF2-40B4-BE49-F238E27FC236}">
                <a16:creationId xmlns:a16="http://schemas.microsoft.com/office/drawing/2014/main" id="{802D5113-9DD9-0B41-93F7-F5CCD9417279}"/>
              </a:ext>
            </a:extLst>
          </p:cNvPr>
          <p:cNvSpPr txBox="1"/>
          <p:nvPr/>
        </p:nvSpPr>
        <p:spPr>
          <a:xfrm>
            <a:off x="9034462" y="112198"/>
            <a:ext cx="1035540" cy="123111"/>
          </a:xfrm>
          <a:prstGeom prst="rect">
            <a:avLst/>
          </a:prstGeom>
          <a:noFill/>
        </p:spPr>
        <p:txBody>
          <a:bodyPr wrap="none" lIns="0" tIns="0" rIns="0" bIns="0" rtlCol="0">
            <a:spAutoFit/>
          </a:bodyPr>
          <a:lstStyle/>
          <a:p>
            <a:r>
              <a:rPr lang="en-GB" sz="800" dirty="0">
                <a:solidFill>
                  <a:srgbClr val="FFFFFF"/>
                </a:solidFill>
                <a:latin typeface="Open Sans" panose="020B0606030504020204" pitchFamily="34" charset="0"/>
              </a:rPr>
              <a:t>Illustration by Ben Wiseman</a:t>
            </a:r>
          </a:p>
        </p:txBody>
      </p:sp>
      <p:sp>
        <p:nvSpPr>
          <p:cNvPr id="3" name="Content Placeholder 2"/>
          <p:cNvSpPr>
            <a:spLocks noGrp="1"/>
          </p:cNvSpPr>
          <p:nvPr>
            <p:ph idx="1"/>
          </p:nvPr>
        </p:nvSpPr>
        <p:spPr>
          <a:xfrm>
            <a:off x="484909" y="1648691"/>
            <a:ext cx="6802582" cy="4673732"/>
          </a:xfrm>
        </p:spPr>
        <p:txBody>
          <a:bodyPr>
            <a:normAutofit/>
          </a:bodyPr>
          <a:lstStyle/>
          <a:p>
            <a:pPr marL="285750" indent="-285750">
              <a:buFont typeface="Arial" panose="020B0604020202020204" pitchFamily="34" charset="0"/>
              <a:buChar char="•"/>
            </a:pPr>
            <a:r>
              <a:rPr lang="en-US" sz="2800" dirty="0" smtClean="0">
                <a:solidFill>
                  <a:srgbClr val="00B0F0"/>
                </a:solidFill>
              </a:rPr>
              <a:t>General Introduction</a:t>
            </a:r>
          </a:p>
          <a:p>
            <a:pPr marL="285750" indent="-285750">
              <a:buFont typeface="Arial" panose="020B0604020202020204" pitchFamily="34" charset="0"/>
              <a:buChar char="•"/>
            </a:pPr>
            <a:endParaRPr lang="en-US" sz="2800" dirty="0" smtClean="0">
              <a:solidFill>
                <a:srgbClr val="00B0F0"/>
              </a:solidFill>
            </a:endParaRPr>
          </a:p>
          <a:p>
            <a:pPr marL="285750" indent="-285750">
              <a:buFont typeface="Arial" panose="020B0604020202020204" pitchFamily="34" charset="0"/>
              <a:buChar char="•"/>
            </a:pPr>
            <a:r>
              <a:rPr lang="en-US" sz="2800" dirty="0" err="1" smtClean="0">
                <a:solidFill>
                  <a:srgbClr val="00B0F0"/>
                </a:solidFill>
              </a:rPr>
              <a:t>Programme</a:t>
            </a:r>
            <a:r>
              <a:rPr lang="en-US" sz="2800" dirty="0" smtClean="0">
                <a:solidFill>
                  <a:srgbClr val="00B0F0"/>
                </a:solidFill>
              </a:rPr>
              <a:t>/s Delivery</a:t>
            </a:r>
          </a:p>
          <a:p>
            <a:pPr marL="285750" indent="-285750">
              <a:buFont typeface="Arial" panose="020B0604020202020204" pitchFamily="34" charset="0"/>
              <a:buChar char="•"/>
            </a:pPr>
            <a:endParaRPr lang="en-US" sz="2800" dirty="0" smtClean="0">
              <a:solidFill>
                <a:srgbClr val="00B0F0"/>
              </a:solidFill>
            </a:endParaRPr>
          </a:p>
          <a:p>
            <a:pPr marL="285750" indent="-285750">
              <a:buFont typeface="Arial" panose="020B0604020202020204" pitchFamily="34" charset="0"/>
              <a:buChar char="•"/>
            </a:pPr>
            <a:r>
              <a:rPr lang="en-US" sz="2800" dirty="0" smtClean="0">
                <a:solidFill>
                  <a:srgbClr val="00B0F0"/>
                </a:solidFill>
              </a:rPr>
              <a:t>Key Templates for students</a:t>
            </a:r>
          </a:p>
          <a:p>
            <a:pPr marL="285750" indent="-285750">
              <a:buFont typeface="Arial" panose="020B0604020202020204" pitchFamily="34" charset="0"/>
              <a:buChar char="•"/>
            </a:pPr>
            <a:endParaRPr lang="en-US" sz="2800" dirty="0" smtClean="0">
              <a:solidFill>
                <a:srgbClr val="00B0F0"/>
              </a:solidFill>
            </a:endParaRPr>
          </a:p>
          <a:p>
            <a:pPr marL="285750" indent="-285750">
              <a:buFont typeface="Arial" panose="020B0604020202020204" pitchFamily="34" charset="0"/>
              <a:buChar char="•"/>
            </a:pPr>
            <a:r>
              <a:rPr lang="en-US" sz="2800" dirty="0" smtClean="0">
                <a:solidFill>
                  <a:srgbClr val="00B0F0"/>
                </a:solidFill>
              </a:rPr>
              <a:t>Assessment Process – Assignments – Grading </a:t>
            </a:r>
          </a:p>
          <a:p>
            <a:r>
              <a:rPr lang="en-US" sz="2800" dirty="0">
                <a:solidFill>
                  <a:srgbClr val="00B0F0"/>
                </a:solidFill>
              </a:rPr>
              <a:t> </a:t>
            </a:r>
            <a:r>
              <a:rPr lang="en-US" sz="2800" dirty="0" smtClean="0">
                <a:solidFill>
                  <a:srgbClr val="00B0F0"/>
                </a:solidFill>
              </a:rPr>
              <a:t>    System</a:t>
            </a:r>
          </a:p>
          <a:p>
            <a:pPr marL="285750" indent="-285750">
              <a:buFont typeface="Arial" panose="020B0604020202020204" pitchFamily="34" charset="0"/>
              <a:buChar char="•"/>
            </a:pPr>
            <a:endParaRPr lang="en-US" sz="2800" dirty="0" smtClean="0">
              <a:solidFill>
                <a:srgbClr val="00B0F0"/>
              </a:solidFill>
            </a:endParaRPr>
          </a:p>
          <a:p>
            <a:pPr marL="285750" indent="-285750">
              <a:buFont typeface="Arial" panose="020B0604020202020204" pitchFamily="34" charset="0"/>
              <a:buChar char="•"/>
            </a:pPr>
            <a:r>
              <a:rPr lang="en-US" sz="2800" dirty="0" smtClean="0">
                <a:solidFill>
                  <a:srgbClr val="00B0F0"/>
                </a:solidFill>
              </a:rPr>
              <a:t>Annual Student Survey</a:t>
            </a:r>
          </a:p>
          <a:p>
            <a:pPr marL="285750" indent="-285750">
              <a:buFont typeface="Arial" panose="020B0604020202020204" pitchFamily="34" charset="0"/>
              <a:buChar char="•"/>
            </a:pPr>
            <a:endParaRPr lang="en-US" sz="2800" dirty="0">
              <a:solidFill>
                <a:srgbClr val="00B0F0"/>
              </a:solidFill>
            </a:endParaRPr>
          </a:p>
          <a:p>
            <a:pPr marL="285750" indent="-285750">
              <a:buFont typeface="Arial" panose="020B0604020202020204" pitchFamily="34" charset="0"/>
              <a:buChar char="•"/>
            </a:pPr>
            <a:r>
              <a:rPr lang="en-US" sz="2800" dirty="0" err="1" smtClean="0">
                <a:solidFill>
                  <a:srgbClr val="00B0F0"/>
                </a:solidFill>
              </a:rPr>
              <a:t>HNGlobal</a:t>
            </a:r>
            <a:r>
              <a:rPr lang="en-US" sz="2800" dirty="0" smtClean="0">
                <a:solidFill>
                  <a:srgbClr val="00B0F0"/>
                </a:solidFill>
              </a:rPr>
              <a:t> Account ( Student Portal)</a:t>
            </a:r>
          </a:p>
          <a:p>
            <a:pPr marL="285750" indent="-285750">
              <a:buFont typeface="Arial" panose="020B0604020202020204" pitchFamily="34" charset="0"/>
              <a:buChar char="•"/>
            </a:pPr>
            <a:endParaRPr lang="en-US" sz="2800" dirty="0" smtClean="0">
              <a:solidFill>
                <a:srgbClr val="00B0F0"/>
              </a:solidFill>
            </a:endParaRPr>
          </a:p>
          <a:p>
            <a:pPr marL="285750" indent="-285750">
              <a:buFont typeface="Arial" panose="020B0604020202020204" pitchFamily="34" charset="0"/>
              <a:buChar char="•"/>
            </a:pPr>
            <a:r>
              <a:rPr lang="en-US" sz="2800" dirty="0" smtClean="0">
                <a:solidFill>
                  <a:srgbClr val="00B0F0"/>
                </a:solidFill>
              </a:rPr>
              <a:t>Centre Support – documents, resources, </a:t>
            </a:r>
          </a:p>
          <a:p>
            <a:r>
              <a:rPr lang="en-US" sz="2800" dirty="0">
                <a:solidFill>
                  <a:srgbClr val="00B0F0"/>
                </a:solidFill>
              </a:rPr>
              <a:t> </a:t>
            </a:r>
            <a:r>
              <a:rPr lang="en-US" sz="2800" dirty="0" smtClean="0">
                <a:solidFill>
                  <a:srgbClr val="00B0F0"/>
                </a:solidFill>
              </a:rPr>
              <a:t>    specification features and changes, training</a:t>
            </a:r>
          </a:p>
          <a:p>
            <a:pPr marL="285750" indent="-285750">
              <a:buFont typeface="Arial" panose="020B0604020202020204" pitchFamily="34" charset="0"/>
              <a:buChar char="•"/>
            </a:pPr>
            <a:endParaRPr lang="en-US" sz="2800" dirty="0">
              <a:solidFill>
                <a:srgbClr val="00B0F0"/>
              </a:solidFill>
            </a:endParaRPr>
          </a:p>
        </p:txBody>
      </p:sp>
    </p:spTree>
    <p:extLst>
      <p:ext uri="{BB962C8B-B14F-4D97-AF65-F5344CB8AC3E}">
        <p14:creationId xmlns:p14="http://schemas.microsoft.com/office/powerpoint/2010/main" val="31924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52718"/>
            <a:ext cx="9749425" cy="1371600"/>
          </a:xfrm>
        </p:spPr>
        <p:txBody>
          <a:bodyPr/>
          <a:lstStyle/>
          <a:p>
            <a:pPr algn="ctr"/>
            <a:r>
              <a:rPr lang="en-US" b="1" dirty="0"/>
              <a:t>What is a grade? </a:t>
            </a:r>
          </a:p>
        </p:txBody>
      </p:sp>
      <p:sp>
        <p:nvSpPr>
          <p:cNvPr id="5" name="Content Placeholder 4"/>
          <p:cNvSpPr>
            <a:spLocks noGrp="1"/>
          </p:cNvSpPr>
          <p:nvPr>
            <p:ph idx="1"/>
          </p:nvPr>
        </p:nvSpPr>
        <p:spPr/>
        <p:txBody>
          <a:bodyPr>
            <a:normAutofit/>
          </a:bodyPr>
          <a:lstStyle/>
          <a:p>
            <a:r>
              <a:rPr lang="en-US" sz="2400" dirty="0"/>
              <a:t>It is a reflection of a student’s </a:t>
            </a:r>
            <a:r>
              <a:rPr lang="en-US" sz="2400" dirty="0">
                <a:solidFill>
                  <a:srgbClr val="00B0F0"/>
                </a:solidFill>
              </a:rPr>
              <a:t>accumulative performance holistically          </a:t>
            </a:r>
          </a:p>
          <a:p>
            <a:r>
              <a:rPr lang="en-US" sz="2400" dirty="0">
                <a:solidFill>
                  <a:srgbClr val="00B0F0"/>
                </a:solidFill>
              </a:rPr>
              <a:t>It is hierarchal: </a:t>
            </a:r>
            <a:r>
              <a:rPr lang="en-US" sz="2400" dirty="0"/>
              <a:t>students have to achieve all pass, merit and distinction criteria across the </a:t>
            </a:r>
            <a:r>
              <a:rPr lang="en-US" sz="2400" dirty="0" smtClean="0"/>
              <a:t>UNIT </a:t>
            </a:r>
            <a:r>
              <a:rPr lang="en-US" sz="2400" dirty="0"/>
              <a:t>as a whole to earn a distinction.  </a:t>
            </a:r>
          </a:p>
          <a:p>
            <a:pPr marL="0" indent="0">
              <a:buNone/>
            </a:pPr>
            <a:endParaRPr lang="en-US" sz="2400" dirty="0"/>
          </a:p>
          <a:p>
            <a:endParaRPr lang="en-US" sz="2400" dirty="0"/>
          </a:p>
        </p:txBody>
      </p:sp>
      <p:graphicFrame>
        <p:nvGraphicFramePr>
          <p:cNvPr id="6" name="Diagram 5"/>
          <p:cNvGraphicFramePr/>
          <p:nvPr>
            <p:extLst>
              <p:ext uri="{D42A27DB-BD31-4B8C-83A1-F6EECF244321}">
                <p14:modId xmlns:p14="http://schemas.microsoft.com/office/powerpoint/2010/main" val="1128485935"/>
              </p:ext>
            </p:extLst>
          </p:nvPr>
        </p:nvGraphicFramePr>
        <p:xfrm>
          <a:off x="2177143" y="3590517"/>
          <a:ext cx="7855131" cy="2586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609600" y="152718"/>
            <a:ext cx="9749425" cy="1371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b="1" dirty="0">
                <a:solidFill>
                  <a:srgbClr val="00B0F0"/>
                </a:solidFill>
              </a:rPr>
              <a:t>What is a grade? </a:t>
            </a:r>
          </a:p>
        </p:txBody>
      </p:sp>
    </p:spTree>
    <p:extLst>
      <p:ext uri="{BB962C8B-B14F-4D97-AF65-F5344CB8AC3E}">
        <p14:creationId xmlns:p14="http://schemas.microsoft.com/office/powerpoint/2010/main" val="1005508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383" y="336460"/>
            <a:ext cx="7846425" cy="1371600"/>
          </a:xfrm>
        </p:spPr>
        <p:txBody>
          <a:bodyPr/>
          <a:lstStyle/>
          <a:p>
            <a:pPr algn="ctr"/>
            <a:r>
              <a:rPr lang="en-US" b="1" dirty="0">
                <a:solidFill>
                  <a:srgbClr val="00B0F0"/>
                </a:solidFill>
              </a:rPr>
              <a:t>U n c l a s </a:t>
            </a:r>
            <a:r>
              <a:rPr lang="en-US" b="1" dirty="0" err="1">
                <a:solidFill>
                  <a:srgbClr val="00B0F0"/>
                </a:solidFill>
              </a:rPr>
              <a:t>s</a:t>
            </a:r>
            <a:r>
              <a:rPr lang="en-US" b="1" dirty="0">
                <a:solidFill>
                  <a:srgbClr val="00B0F0"/>
                </a:solidFill>
              </a:rPr>
              <a:t> I f I e d</a:t>
            </a:r>
            <a:r>
              <a:rPr lang="en-US" dirty="0">
                <a:solidFill>
                  <a:srgbClr val="00B0F0"/>
                </a:solidFill>
              </a:rPr>
              <a:t> </a:t>
            </a:r>
          </a:p>
        </p:txBody>
      </p:sp>
      <p:sp>
        <p:nvSpPr>
          <p:cNvPr id="3" name="Content Placeholder 2"/>
          <p:cNvSpPr>
            <a:spLocks noGrp="1"/>
          </p:cNvSpPr>
          <p:nvPr>
            <p:ph idx="1"/>
          </p:nvPr>
        </p:nvSpPr>
        <p:spPr>
          <a:xfrm>
            <a:off x="2039985" y="2256700"/>
            <a:ext cx="7617823" cy="4351338"/>
          </a:xfrm>
          <a:solidFill>
            <a:schemeClr val="accent1">
              <a:lumMod val="20000"/>
              <a:lumOff val="80000"/>
            </a:schemeClr>
          </a:solidFill>
        </p:spPr>
        <p:txBody>
          <a:bodyPr>
            <a:normAutofit/>
          </a:bodyPr>
          <a:lstStyle/>
          <a:p>
            <a:endParaRPr lang="en-US" sz="3600" dirty="0" smtClean="0"/>
          </a:p>
          <a:p>
            <a:endParaRPr lang="en-US" sz="3600" dirty="0"/>
          </a:p>
          <a:p>
            <a:r>
              <a:rPr lang="en-US" sz="3600" dirty="0" smtClean="0"/>
              <a:t>. </a:t>
            </a:r>
            <a:r>
              <a:rPr lang="en-US" sz="3600" dirty="0"/>
              <a:t>Students who do not satisfy the </a:t>
            </a:r>
            <a:r>
              <a:rPr lang="en-US" sz="3600" dirty="0">
                <a:solidFill>
                  <a:srgbClr val="00B050"/>
                </a:solidFill>
              </a:rPr>
              <a:t>Pass criteria </a:t>
            </a:r>
            <a:r>
              <a:rPr lang="en-US" sz="3600" dirty="0"/>
              <a:t>should be reported as </a:t>
            </a:r>
            <a:r>
              <a:rPr lang="en-US" sz="3600" b="1" u="sng" dirty="0" smtClean="0">
                <a:solidFill>
                  <a:srgbClr val="FF0000"/>
                </a:solidFill>
              </a:rPr>
              <a:t>Unclassified</a:t>
            </a:r>
            <a:r>
              <a:rPr lang="en-US" sz="3600" u="sng" dirty="0">
                <a:solidFill>
                  <a:srgbClr val="FF0000"/>
                </a:solidFill>
              </a:rPr>
              <a:t> </a:t>
            </a:r>
            <a:r>
              <a:rPr lang="en-US" sz="3600" u="sng" dirty="0" smtClean="0">
                <a:solidFill>
                  <a:srgbClr val="FF0000"/>
                </a:solidFill>
              </a:rPr>
              <a:t>= ( U )</a:t>
            </a:r>
            <a:endParaRPr lang="en-US" sz="3600" u="sng" dirty="0">
              <a:solidFill>
                <a:srgbClr val="FF0000"/>
              </a:solidFill>
            </a:endParaRPr>
          </a:p>
        </p:txBody>
      </p:sp>
    </p:spTree>
    <p:extLst>
      <p:ext uri="{BB962C8B-B14F-4D97-AF65-F5344CB8AC3E}">
        <p14:creationId xmlns:p14="http://schemas.microsoft.com/office/powerpoint/2010/main" val="425101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113"/>
          <p:cNvSpPr txBox="1">
            <a:spLocks noGrp="1"/>
          </p:cNvSpPr>
          <p:nvPr>
            <p:ph type="ctrTitle"/>
          </p:nvPr>
        </p:nvSpPr>
        <p:spPr>
          <a:xfrm>
            <a:off x="3979648" y="1894114"/>
            <a:ext cx="4284000" cy="2809643"/>
          </a:xfrm>
          <a:prstGeom prst="rect">
            <a:avLst/>
          </a:prstGeom>
          <a:noFill/>
          <a:ln>
            <a:noFill/>
          </a:ln>
        </p:spPr>
        <p:txBody>
          <a:bodyPr spcFirstLastPara="1" vert="horz" wrap="square" lIns="0" tIns="0" rIns="0" bIns="0" rtlCol="0" anchor="ctr" anchorCtr="0">
            <a:noAutofit/>
          </a:bodyPr>
          <a:lstStyle/>
          <a:p>
            <a:pPr>
              <a:lnSpc>
                <a:spcPct val="100000"/>
              </a:lnSpc>
            </a:pPr>
            <a:r>
              <a:rPr lang="en-GB" sz="4800" b="1" dirty="0">
                <a:solidFill>
                  <a:srgbClr val="FF0000"/>
                </a:solidFill>
                <a:latin typeface="Arial"/>
                <a:ea typeface="Arial"/>
                <a:cs typeface="Arial"/>
                <a:sym typeface="Arial"/>
              </a:rPr>
              <a:t>Quiz</a:t>
            </a:r>
            <a:r>
              <a:rPr lang="en-GB" sz="1800" dirty="0">
                <a:solidFill>
                  <a:srgbClr val="FF0000"/>
                </a:solidFill>
                <a:latin typeface="Arial"/>
                <a:ea typeface="Arial"/>
                <a:cs typeface="Arial"/>
                <a:sym typeface="Arial"/>
              </a:rPr>
              <a:t/>
            </a:r>
            <a:br>
              <a:rPr lang="en-GB" sz="1800" dirty="0">
                <a:solidFill>
                  <a:srgbClr val="FF0000"/>
                </a:solidFill>
                <a:latin typeface="Arial"/>
                <a:ea typeface="Arial"/>
                <a:cs typeface="Arial"/>
                <a:sym typeface="Arial"/>
              </a:rPr>
            </a:br>
            <a:r>
              <a:rPr lang="en-GB" sz="1800" dirty="0">
                <a:solidFill>
                  <a:srgbClr val="FF0000"/>
                </a:solidFill>
                <a:latin typeface="Arial"/>
                <a:ea typeface="Arial"/>
                <a:cs typeface="Arial"/>
                <a:sym typeface="Arial"/>
              </a:rPr>
              <a:t/>
            </a:r>
            <a:br>
              <a:rPr lang="en-GB" sz="1800" dirty="0">
                <a:solidFill>
                  <a:srgbClr val="FF0000"/>
                </a:solidFill>
                <a:latin typeface="Arial"/>
                <a:ea typeface="Arial"/>
                <a:cs typeface="Arial"/>
                <a:sym typeface="Arial"/>
              </a:rPr>
            </a:br>
            <a:r>
              <a:rPr lang="en-GB" sz="2400" dirty="0">
                <a:solidFill>
                  <a:srgbClr val="FF0000"/>
                </a:solidFill>
                <a:latin typeface="Arial"/>
                <a:ea typeface="Arial"/>
                <a:cs typeface="Arial"/>
                <a:sym typeface="Arial"/>
              </a:rPr>
              <a:t>For a </a:t>
            </a:r>
            <a:r>
              <a:rPr lang="en-GB" sz="2400" b="1" dirty="0" smtClean="0">
                <a:solidFill>
                  <a:srgbClr val="FF0000"/>
                </a:solidFill>
                <a:latin typeface="Arial"/>
                <a:ea typeface="Arial"/>
                <a:cs typeface="Arial"/>
                <a:sym typeface="Arial"/>
              </a:rPr>
              <a:t>UNIT</a:t>
            </a:r>
            <a:r>
              <a:rPr lang="en-GB" sz="2400" dirty="0" smtClean="0">
                <a:solidFill>
                  <a:srgbClr val="FF0000"/>
                </a:solidFill>
                <a:latin typeface="Arial"/>
                <a:ea typeface="Arial"/>
                <a:cs typeface="Arial"/>
                <a:sym typeface="Arial"/>
              </a:rPr>
              <a:t> with </a:t>
            </a:r>
            <a:r>
              <a:rPr lang="en-GB" sz="2400" dirty="0">
                <a:solidFill>
                  <a:srgbClr val="FF0000"/>
                </a:solidFill>
                <a:latin typeface="Arial"/>
                <a:ea typeface="Arial"/>
                <a:cs typeface="Arial"/>
                <a:sym typeface="Arial"/>
              </a:rPr>
              <a:t>four learning outcomes, a student is awarded </a:t>
            </a:r>
            <a:r>
              <a:rPr lang="en-GB" sz="2400" b="1" dirty="0">
                <a:solidFill>
                  <a:srgbClr val="FF0000"/>
                </a:solidFill>
                <a:latin typeface="Arial"/>
                <a:ea typeface="Arial"/>
                <a:cs typeface="Arial"/>
                <a:sym typeface="Arial"/>
              </a:rPr>
              <a:t>P, M, D, D</a:t>
            </a:r>
            <a:r>
              <a:rPr lang="en-GB" sz="2400" dirty="0">
                <a:solidFill>
                  <a:srgbClr val="FF0000"/>
                </a:solidFill>
                <a:latin typeface="Arial"/>
                <a:ea typeface="Arial"/>
                <a:cs typeface="Arial"/>
                <a:sym typeface="Arial"/>
              </a:rPr>
              <a:t>. What is their overall unit grade?</a:t>
            </a:r>
            <a:endParaRPr sz="2400" dirty="0">
              <a:solidFill>
                <a:srgbClr val="FF0000"/>
              </a:solidFill>
              <a:latin typeface="Times New Roman"/>
              <a:ea typeface="Times New Roman"/>
            </a:endParaRPr>
          </a:p>
        </p:txBody>
      </p:sp>
    </p:spTree>
    <p:extLst>
      <p:ext uri="{BB962C8B-B14F-4D97-AF65-F5344CB8AC3E}">
        <p14:creationId xmlns:p14="http://schemas.microsoft.com/office/powerpoint/2010/main" val="3960255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01D-6462-4549-BE37-D7C9FC037F32}"/>
              </a:ext>
            </a:extLst>
          </p:cNvPr>
          <p:cNvSpPr>
            <a:spLocks noGrp="1"/>
          </p:cNvSpPr>
          <p:nvPr>
            <p:ph type="title"/>
          </p:nvPr>
        </p:nvSpPr>
        <p:spPr>
          <a:xfrm>
            <a:off x="1997094" y="418051"/>
            <a:ext cx="2922794" cy="455075"/>
          </a:xfrm>
        </p:spPr>
        <p:txBody>
          <a:bodyPr>
            <a:normAutofit fontScale="90000"/>
          </a:bodyPr>
          <a:lstStyle/>
          <a:p>
            <a:r>
              <a:rPr lang="en-GB" dirty="0">
                <a:latin typeface="Times New Roman" panose="02020603050405020304" pitchFamily="18" charset="0"/>
                <a:cs typeface="Times New Roman" panose="02020603050405020304" pitchFamily="18" charset="0"/>
              </a:rPr>
              <a:t>Assessment Process</a:t>
            </a:r>
          </a:p>
        </p:txBody>
      </p:sp>
      <p:grpSp>
        <p:nvGrpSpPr>
          <p:cNvPr id="12" name="Group 11">
            <a:extLst>
              <a:ext uri="{FF2B5EF4-FFF2-40B4-BE49-F238E27FC236}">
                <a16:creationId xmlns:a16="http://schemas.microsoft.com/office/drawing/2014/main" id="{D2CEA7A5-FCB8-8B49-8C36-082B4FC434EB}"/>
              </a:ext>
            </a:extLst>
          </p:cNvPr>
          <p:cNvGrpSpPr/>
          <p:nvPr/>
        </p:nvGrpSpPr>
        <p:grpSpPr>
          <a:xfrm>
            <a:off x="2355790" y="1062309"/>
            <a:ext cx="1120821" cy="1309107"/>
            <a:chOff x="770171" y="944782"/>
            <a:chExt cx="1120821" cy="1309107"/>
          </a:xfrm>
        </p:grpSpPr>
        <p:pic>
          <p:nvPicPr>
            <p:cNvPr id="7" name="Picture 6">
              <a:extLst>
                <a:ext uri="{FF2B5EF4-FFF2-40B4-BE49-F238E27FC236}">
                  <a16:creationId xmlns:a16="http://schemas.microsoft.com/office/drawing/2014/main" id="{9C262F0B-B629-3F4C-BFC8-43DC945FB81C}"/>
                </a:ext>
              </a:extLst>
            </p:cNvPr>
            <p:cNvPicPr>
              <a:picLocks noChangeAspect="1"/>
            </p:cNvPicPr>
            <p:nvPr/>
          </p:nvPicPr>
          <p:blipFill rotWithShape="1">
            <a:blip r:embed="rId2"/>
            <a:srcRect l="18217" t="10698" r="19923" b="9613"/>
            <a:stretch/>
          </p:blipFill>
          <p:spPr>
            <a:xfrm>
              <a:off x="1016921" y="1445761"/>
              <a:ext cx="627321" cy="808128"/>
            </a:xfrm>
            <a:prstGeom prst="rect">
              <a:avLst/>
            </a:prstGeom>
          </p:spPr>
        </p:pic>
        <p:sp>
          <p:nvSpPr>
            <p:cNvPr id="16" name="TextBox 15">
              <a:extLst>
                <a:ext uri="{FF2B5EF4-FFF2-40B4-BE49-F238E27FC236}">
                  <a16:creationId xmlns:a16="http://schemas.microsoft.com/office/drawing/2014/main" id="{ECDEE633-96D9-8A42-B3A0-E0F8DB051FAB}"/>
                </a:ext>
              </a:extLst>
            </p:cNvPr>
            <p:cNvSpPr txBox="1"/>
            <p:nvPr/>
          </p:nvSpPr>
          <p:spPr>
            <a:xfrm>
              <a:off x="770171" y="944782"/>
              <a:ext cx="1120821" cy="523220"/>
            </a:xfrm>
            <a:prstGeom prst="rect">
              <a:avLst/>
            </a:prstGeom>
            <a:noFill/>
          </p:spPr>
          <p:txBody>
            <a:bodyPr wrap="none" rtlCol="0">
              <a:spAutoFit/>
            </a:bodyPr>
            <a:lstStyle/>
            <a:p>
              <a:pPr algn="ctr">
                <a:buClr>
                  <a:srgbClr val="000000"/>
                </a:buClr>
                <a:defRPr/>
              </a:pPr>
              <a:r>
                <a:rPr lang="en-GB" sz="1400" kern="0" dirty="0">
                  <a:solidFill>
                    <a:srgbClr val="000000"/>
                  </a:solidFill>
                  <a:latin typeface="Arial"/>
                  <a:cs typeface="Arial"/>
                  <a:sym typeface="Arial"/>
                </a:rPr>
                <a:t>Assignment</a:t>
              </a:r>
            </a:p>
            <a:p>
              <a:pPr algn="ctr">
                <a:buClr>
                  <a:srgbClr val="000000"/>
                </a:buClr>
                <a:defRPr/>
              </a:pPr>
              <a:r>
                <a:rPr lang="en-GB" sz="1400" kern="0" dirty="0">
                  <a:solidFill>
                    <a:srgbClr val="000000"/>
                  </a:solidFill>
                  <a:latin typeface="Arial"/>
                  <a:cs typeface="Arial"/>
                  <a:sym typeface="Arial"/>
                </a:rPr>
                <a:t>Submission</a:t>
              </a:r>
            </a:p>
          </p:txBody>
        </p:sp>
      </p:grpSp>
      <p:grpSp>
        <p:nvGrpSpPr>
          <p:cNvPr id="3" name="Group 2">
            <a:extLst>
              <a:ext uri="{FF2B5EF4-FFF2-40B4-BE49-F238E27FC236}">
                <a16:creationId xmlns:a16="http://schemas.microsoft.com/office/drawing/2014/main" id="{81800961-8B90-774C-84A9-FEDAA89FB9C9}"/>
              </a:ext>
            </a:extLst>
          </p:cNvPr>
          <p:cNvGrpSpPr/>
          <p:nvPr/>
        </p:nvGrpSpPr>
        <p:grpSpPr>
          <a:xfrm>
            <a:off x="3437445" y="944782"/>
            <a:ext cx="1719268" cy="1478378"/>
            <a:chOff x="1913445" y="944782"/>
            <a:chExt cx="1719268" cy="1478378"/>
          </a:xfrm>
        </p:grpSpPr>
        <p:grpSp>
          <p:nvGrpSpPr>
            <p:cNvPr id="14" name="Group 13">
              <a:extLst>
                <a:ext uri="{FF2B5EF4-FFF2-40B4-BE49-F238E27FC236}">
                  <a16:creationId xmlns:a16="http://schemas.microsoft.com/office/drawing/2014/main" id="{05B3C76D-5FCE-C34E-B9CE-560F67EF682F}"/>
                </a:ext>
              </a:extLst>
            </p:cNvPr>
            <p:cNvGrpSpPr/>
            <p:nvPr/>
          </p:nvGrpSpPr>
          <p:grpSpPr>
            <a:xfrm>
              <a:off x="2495925" y="944782"/>
              <a:ext cx="1136788" cy="1478378"/>
              <a:chOff x="2495925" y="944782"/>
              <a:chExt cx="1136788" cy="1478378"/>
            </a:xfrm>
          </p:grpSpPr>
          <p:pic>
            <p:nvPicPr>
              <p:cNvPr id="11" name="Picture 10">
                <a:extLst>
                  <a:ext uri="{FF2B5EF4-FFF2-40B4-BE49-F238E27FC236}">
                    <a16:creationId xmlns:a16="http://schemas.microsoft.com/office/drawing/2014/main" id="{B614321A-27CB-D747-8A75-DADDEB9FC4CA}"/>
                  </a:ext>
                </a:extLst>
              </p:cNvPr>
              <p:cNvPicPr>
                <a:picLocks noChangeAspect="1"/>
              </p:cNvPicPr>
              <p:nvPr/>
            </p:nvPicPr>
            <p:blipFill rotWithShape="1">
              <a:blip r:embed="rId3"/>
              <a:srcRect l="5039" t="17210" r="3644" b="4232"/>
              <a:stretch/>
            </p:blipFill>
            <p:spPr>
              <a:xfrm>
                <a:off x="2495925" y="1445206"/>
                <a:ext cx="1136788" cy="977954"/>
              </a:xfrm>
              <a:prstGeom prst="rect">
                <a:avLst/>
              </a:prstGeom>
            </p:spPr>
          </p:pic>
          <p:sp>
            <p:nvSpPr>
              <p:cNvPr id="17" name="TextBox 16">
                <a:extLst>
                  <a:ext uri="{FF2B5EF4-FFF2-40B4-BE49-F238E27FC236}">
                    <a16:creationId xmlns:a16="http://schemas.microsoft.com/office/drawing/2014/main" id="{68CDED68-1A0B-164B-AC00-61CE40096EDE}"/>
                  </a:ext>
                </a:extLst>
              </p:cNvPr>
              <p:cNvSpPr txBox="1"/>
              <p:nvPr/>
            </p:nvSpPr>
            <p:spPr>
              <a:xfrm>
                <a:off x="2553602" y="944782"/>
                <a:ext cx="1021433" cy="461665"/>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Assessment</a:t>
                </a:r>
              </a:p>
              <a:p>
                <a:pPr algn="ctr">
                  <a:buClr>
                    <a:srgbClr val="000000"/>
                  </a:buClr>
                  <a:defRPr/>
                </a:pPr>
                <a:r>
                  <a:rPr lang="en-GB" sz="1200" kern="0" dirty="0">
                    <a:solidFill>
                      <a:srgbClr val="000000"/>
                    </a:solidFill>
                    <a:latin typeface="Arial"/>
                    <a:cs typeface="Arial"/>
                    <a:sym typeface="Arial"/>
                  </a:rPr>
                  <a:t>Decisions</a:t>
                </a:r>
              </a:p>
            </p:txBody>
          </p:sp>
        </p:grpSp>
        <p:sp>
          <p:nvSpPr>
            <p:cNvPr id="18" name="Chevron 17">
              <a:extLst>
                <a:ext uri="{FF2B5EF4-FFF2-40B4-BE49-F238E27FC236}">
                  <a16:creationId xmlns:a16="http://schemas.microsoft.com/office/drawing/2014/main" id="{93851A90-A9A5-F54B-A493-F06DF5E86CCD}"/>
                </a:ext>
              </a:extLst>
            </p:cNvPr>
            <p:cNvSpPr/>
            <p:nvPr/>
          </p:nvSpPr>
          <p:spPr>
            <a:xfrm>
              <a:off x="1913445" y="1647528"/>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grpSp>
        <p:nvGrpSpPr>
          <p:cNvPr id="22" name="Group 21">
            <a:extLst>
              <a:ext uri="{FF2B5EF4-FFF2-40B4-BE49-F238E27FC236}">
                <a16:creationId xmlns:a16="http://schemas.microsoft.com/office/drawing/2014/main" id="{9C55E004-9B0F-3745-B48A-392212261171}"/>
              </a:ext>
            </a:extLst>
          </p:cNvPr>
          <p:cNvGrpSpPr/>
          <p:nvPr/>
        </p:nvGrpSpPr>
        <p:grpSpPr>
          <a:xfrm>
            <a:off x="6645611" y="1062309"/>
            <a:ext cx="3296904" cy="1191581"/>
            <a:chOff x="5121611" y="1062308"/>
            <a:chExt cx="3296904" cy="1191581"/>
          </a:xfrm>
        </p:grpSpPr>
        <p:sp>
          <p:nvSpPr>
            <p:cNvPr id="23" name="Cross 22">
              <a:extLst>
                <a:ext uri="{FF2B5EF4-FFF2-40B4-BE49-F238E27FC236}">
                  <a16:creationId xmlns:a16="http://schemas.microsoft.com/office/drawing/2014/main" id="{8EADE327-5E81-6F4E-8856-C92D3944D665}"/>
                </a:ext>
              </a:extLst>
            </p:cNvPr>
            <p:cNvSpPr/>
            <p:nvPr/>
          </p:nvSpPr>
          <p:spPr>
            <a:xfrm>
              <a:off x="5121611" y="1586328"/>
              <a:ext cx="359811" cy="340548"/>
            </a:xfrm>
            <a:prstGeom prst="plus">
              <a:avLst>
                <a:gd name="adj" fmla="val 353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FFFFFF"/>
                </a:solidFill>
                <a:latin typeface="Arial"/>
                <a:sym typeface="Arial"/>
              </a:endParaRPr>
            </a:p>
          </p:txBody>
        </p:sp>
        <p:pic>
          <p:nvPicPr>
            <p:cNvPr id="25" name="Picture 24">
              <a:extLst>
                <a:ext uri="{FF2B5EF4-FFF2-40B4-BE49-F238E27FC236}">
                  <a16:creationId xmlns:a16="http://schemas.microsoft.com/office/drawing/2014/main" id="{C3A60686-8671-2C47-AAA6-AA7B40E6B212}"/>
                </a:ext>
              </a:extLst>
            </p:cNvPr>
            <p:cNvPicPr>
              <a:picLocks noChangeAspect="1"/>
            </p:cNvPicPr>
            <p:nvPr/>
          </p:nvPicPr>
          <p:blipFill rotWithShape="1">
            <a:blip r:embed="rId4"/>
            <a:srcRect l="40967" t="41003" r="41348" b="40789"/>
            <a:stretch/>
          </p:blipFill>
          <p:spPr>
            <a:xfrm>
              <a:off x="7494456" y="1302514"/>
              <a:ext cx="924059" cy="951375"/>
            </a:xfrm>
            <a:prstGeom prst="rect">
              <a:avLst/>
            </a:prstGeom>
          </p:spPr>
        </p:pic>
        <p:sp>
          <p:nvSpPr>
            <p:cNvPr id="26" name="TextBox 25">
              <a:extLst>
                <a:ext uri="{FF2B5EF4-FFF2-40B4-BE49-F238E27FC236}">
                  <a16:creationId xmlns:a16="http://schemas.microsoft.com/office/drawing/2014/main" id="{1C2266DF-84A6-4546-8D72-A68B93EFFF5F}"/>
                </a:ext>
              </a:extLst>
            </p:cNvPr>
            <p:cNvSpPr txBox="1"/>
            <p:nvPr/>
          </p:nvSpPr>
          <p:spPr>
            <a:xfrm>
              <a:off x="6704659" y="1341103"/>
              <a:ext cx="543739" cy="830997"/>
            </a:xfrm>
            <a:prstGeom prst="rect">
              <a:avLst/>
            </a:prstGeom>
            <a:noFill/>
            <a:ln w="25400">
              <a:noFill/>
            </a:ln>
          </p:spPr>
          <p:txBody>
            <a:bodyPr wrap="none" rtlCol="0">
              <a:spAutoFit/>
            </a:bodyPr>
            <a:lstStyle/>
            <a:p>
              <a:pPr>
                <a:buClr>
                  <a:srgbClr val="000000"/>
                </a:buClr>
                <a:defRPr/>
              </a:pPr>
              <a:r>
                <a:rPr lang="en-GB" sz="4800" b="1" kern="0" dirty="0">
                  <a:ln>
                    <a:solidFill>
                      <a:srgbClr val="375D8A"/>
                    </a:solidFill>
                  </a:ln>
                  <a:solidFill>
                    <a:srgbClr val="4F81BD"/>
                  </a:solidFill>
                  <a:latin typeface="Arial"/>
                  <a:cs typeface="Arial"/>
                  <a:sym typeface="Arial"/>
                </a:rPr>
                <a:t>=</a:t>
              </a:r>
            </a:p>
          </p:txBody>
        </p:sp>
        <p:grpSp>
          <p:nvGrpSpPr>
            <p:cNvPr id="21" name="Group 20">
              <a:extLst>
                <a:ext uri="{FF2B5EF4-FFF2-40B4-BE49-F238E27FC236}">
                  <a16:creationId xmlns:a16="http://schemas.microsoft.com/office/drawing/2014/main" id="{19B3BF3C-3684-564F-8F01-415285BE23A0}"/>
                </a:ext>
              </a:extLst>
            </p:cNvPr>
            <p:cNvGrpSpPr/>
            <p:nvPr/>
          </p:nvGrpSpPr>
          <p:grpSpPr>
            <a:xfrm>
              <a:off x="5648067" y="1062308"/>
              <a:ext cx="857927" cy="1098079"/>
              <a:chOff x="5648067" y="1062308"/>
              <a:chExt cx="857927" cy="1098079"/>
            </a:xfrm>
          </p:grpSpPr>
          <p:pic>
            <p:nvPicPr>
              <p:cNvPr id="15" name="Picture 14">
                <a:extLst>
                  <a:ext uri="{FF2B5EF4-FFF2-40B4-BE49-F238E27FC236}">
                    <a16:creationId xmlns:a16="http://schemas.microsoft.com/office/drawing/2014/main" id="{6BA3C610-6F5E-C441-BB56-0DC73039B68B}"/>
                  </a:ext>
                </a:extLst>
              </p:cNvPr>
              <p:cNvPicPr>
                <a:picLocks noChangeAspect="1"/>
              </p:cNvPicPr>
              <p:nvPr/>
            </p:nvPicPr>
            <p:blipFill rotWithShape="1">
              <a:blip r:embed="rId5"/>
              <a:srcRect l="21318" t="20620" r="21783" b="20930"/>
              <a:stretch/>
            </p:blipFill>
            <p:spPr>
              <a:xfrm>
                <a:off x="5683405" y="1352817"/>
                <a:ext cx="786138" cy="807570"/>
              </a:xfrm>
              <a:prstGeom prst="rect">
                <a:avLst/>
              </a:prstGeom>
            </p:spPr>
          </p:pic>
          <p:sp>
            <p:nvSpPr>
              <p:cNvPr id="27" name="TextBox 26">
                <a:extLst>
                  <a:ext uri="{FF2B5EF4-FFF2-40B4-BE49-F238E27FC236}">
                    <a16:creationId xmlns:a16="http://schemas.microsoft.com/office/drawing/2014/main" id="{50D4AF37-CCC4-8F4C-B9EC-D6837AC0D136}"/>
                  </a:ext>
                </a:extLst>
              </p:cNvPr>
              <p:cNvSpPr txBox="1"/>
              <p:nvPr/>
            </p:nvSpPr>
            <p:spPr>
              <a:xfrm>
                <a:off x="5648067" y="1062308"/>
                <a:ext cx="857927" cy="276999"/>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Feedback</a:t>
                </a:r>
              </a:p>
            </p:txBody>
          </p:sp>
        </p:grpSp>
      </p:grpSp>
      <p:grpSp>
        <p:nvGrpSpPr>
          <p:cNvPr id="8" name="Group 7">
            <a:extLst>
              <a:ext uri="{FF2B5EF4-FFF2-40B4-BE49-F238E27FC236}">
                <a16:creationId xmlns:a16="http://schemas.microsoft.com/office/drawing/2014/main" id="{C1EA77F4-6ECB-5F44-AC6A-8A00EA00128F}"/>
              </a:ext>
            </a:extLst>
          </p:cNvPr>
          <p:cNvGrpSpPr/>
          <p:nvPr/>
        </p:nvGrpSpPr>
        <p:grpSpPr>
          <a:xfrm>
            <a:off x="5306993" y="896335"/>
            <a:ext cx="1233771" cy="1264611"/>
            <a:chOff x="3782992" y="896334"/>
            <a:chExt cx="1233771" cy="1264611"/>
          </a:xfrm>
        </p:grpSpPr>
        <p:grpSp>
          <p:nvGrpSpPr>
            <p:cNvPr id="19" name="Group 18">
              <a:extLst>
                <a:ext uri="{FF2B5EF4-FFF2-40B4-BE49-F238E27FC236}">
                  <a16:creationId xmlns:a16="http://schemas.microsoft.com/office/drawing/2014/main" id="{C0CDB88F-753C-9B4A-89B0-7FC3453C5077}"/>
                </a:ext>
              </a:extLst>
            </p:cNvPr>
            <p:cNvGrpSpPr/>
            <p:nvPr/>
          </p:nvGrpSpPr>
          <p:grpSpPr>
            <a:xfrm>
              <a:off x="4301503" y="896334"/>
              <a:ext cx="715260" cy="1264611"/>
              <a:chOff x="4301503" y="896334"/>
              <a:chExt cx="715260" cy="1264611"/>
            </a:xfrm>
          </p:grpSpPr>
          <p:pic>
            <p:nvPicPr>
              <p:cNvPr id="9" name="Picture 8">
                <a:extLst>
                  <a:ext uri="{FF2B5EF4-FFF2-40B4-BE49-F238E27FC236}">
                    <a16:creationId xmlns:a16="http://schemas.microsoft.com/office/drawing/2014/main" id="{45D13E3E-3ED6-D643-B8B7-93E9633EFAAF}"/>
                  </a:ext>
                </a:extLst>
              </p:cNvPr>
              <p:cNvPicPr>
                <a:picLocks noChangeAspect="1"/>
              </p:cNvPicPr>
              <p:nvPr/>
            </p:nvPicPr>
            <p:blipFill rotWithShape="1">
              <a:blip r:embed="rId6"/>
              <a:srcRect l="22249" t="7907" r="22558" b="7132"/>
              <a:stretch/>
            </p:blipFill>
            <p:spPr>
              <a:xfrm>
                <a:off x="4398635" y="1358966"/>
                <a:ext cx="520994" cy="801979"/>
              </a:xfrm>
              <a:prstGeom prst="rect">
                <a:avLst/>
              </a:prstGeom>
            </p:spPr>
          </p:pic>
          <p:sp>
            <p:nvSpPr>
              <p:cNvPr id="20" name="TextBox 19">
                <a:extLst>
                  <a:ext uri="{FF2B5EF4-FFF2-40B4-BE49-F238E27FC236}">
                    <a16:creationId xmlns:a16="http://schemas.microsoft.com/office/drawing/2014/main" id="{7E610058-DAFB-4D45-A269-B8F227568F5C}"/>
                  </a:ext>
                </a:extLst>
              </p:cNvPr>
              <p:cNvSpPr txBox="1"/>
              <p:nvPr/>
            </p:nvSpPr>
            <p:spPr>
              <a:xfrm>
                <a:off x="4301503" y="896334"/>
                <a:ext cx="715260" cy="461665"/>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Grade</a:t>
                </a:r>
              </a:p>
              <a:p>
                <a:pPr algn="ctr">
                  <a:buClr>
                    <a:srgbClr val="000000"/>
                  </a:buClr>
                  <a:defRPr/>
                </a:pPr>
                <a:r>
                  <a:rPr lang="en-GB" sz="1200" kern="0" dirty="0">
                    <a:solidFill>
                      <a:srgbClr val="000000"/>
                    </a:solidFill>
                    <a:latin typeface="Arial"/>
                    <a:cs typeface="Arial"/>
                    <a:sym typeface="Arial"/>
                  </a:rPr>
                  <a:t>(P/M/D)</a:t>
                </a:r>
              </a:p>
            </p:txBody>
          </p:sp>
        </p:grpSp>
        <p:sp>
          <p:nvSpPr>
            <p:cNvPr id="29" name="Chevron 28">
              <a:extLst>
                <a:ext uri="{FF2B5EF4-FFF2-40B4-BE49-F238E27FC236}">
                  <a16:creationId xmlns:a16="http://schemas.microsoft.com/office/drawing/2014/main" id="{1423BAD7-1F2C-1046-B9B7-1E8337A322DA}"/>
                </a:ext>
              </a:extLst>
            </p:cNvPr>
            <p:cNvSpPr/>
            <p:nvPr/>
          </p:nvSpPr>
          <p:spPr>
            <a:xfrm>
              <a:off x="3782992" y="1647528"/>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spTree>
    <p:extLst>
      <p:ext uri="{BB962C8B-B14F-4D97-AF65-F5344CB8AC3E}">
        <p14:creationId xmlns:p14="http://schemas.microsoft.com/office/powerpoint/2010/main" val="423884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01D-6462-4549-BE37-D7C9FC037F32}"/>
              </a:ext>
            </a:extLst>
          </p:cNvPr>
          <p:cNvSpPr>
            <a:spLocks noGrp="1"/>
          </p:cNvSpPr>
          <p:nvPr>
            <p:ph type="title"/>
          </p:nvPr>
        </p:nvSpPr>
        <p:spPr>
          <a:xfrm>
            <a:off x="1997094" y="418051"/>
            <a:ext cx="2922794" cy="455075"/>
          </a:xfrm>
        </p:spPr>
        <p:txBody>
          <a:bodyPr>
            <a:normAutofit fontScale="90000"/>
          </a:bodyPr>
          <a:lstStyle/>
          <a:p>
            <a:r>
              <a:rPr lang="en-GB" dirty="0">
                <a:latin typeface="Times New Roman" panose="02020603050405020304" pitchFamily="18" charset="0"/>
                <a:cs typeface="Times New Roman" panose="02020603050405020304" pitchFamily="18" charset="0"/>
              </a:rPr>
              <a:t>Assessment Process</a:t>
            </a:r>
          </a:p>
        </p:txBody>
      </p:sp>
      <p:sp>
        <p:nvSpPr>
          <p:cNvPr id="5" name="Slide Number Placeholder 4">
            <a:extLst>
              <a:ext uri="{FF2B5EF4-FFF2-40B4-BE49-F238E27FC236}">
                <a16:creationId xmlns:a16="http://schemas.microsoft.com/office/drawing/2014/main" id="{BA8B1CBC-2DC1-D247-A003-50D1EAECDD4E}"/>
              </a:ext>
            </a:extLst>
          </p:cNvPr>
          <p:cNvSpPr>
            <a:spLocks noGrp="1"/>
          </p:cNvSpPr>
          <p:nvPr>
            <p:ph type="sldNum" idx="12"/>
          </p:nvPr>
        </p:nvSpPr>
        <p:spPr>
          <a:xfrm>
            <a:off x="10063583" y="5056031"/>
            <a:ext cx="124741" cy="110332"/>
          </a:xfrm>
        </p:spPr>
        <p:txBody>
          <a:bodyPr/>
          <a:lstStyle/>
          <a:p>
            <a:pPr>
              <a:buClr>
                <a:srgbClr val="000000"/>
              </a:buClr>
              <a:defRPr/>
            </a:pPr>
            <a:fld id="{00000000-1234-1234-1234-123412341234}" type="slidenum">
              <a:rPr lang="en-GB" kern="0">
                <a:solidFill>
                  <a:srgbClr val="EEECE1"/>
                </a:solidFill>
              </a:rPr>
              <a:pPr>
                <a:buClr>
                  <a:srgbClr val="000000"/>
                </a:buClr>
                <a:defRPr/>
              </a:pPr>
              <a:t>24</a:t>
            </a:fld>
            <a:endParaRPr lang="en-GB" kern="0" dirty="0">
              <a:solidFill>
                <a:srgbClr val="EEECE1"/>
              </a:solidFill>
            </a:endParaRPr>
          </a:p>
        </p:txBody>
      </p:sp>
      <p:grpSp>
        <p:nvGrpSpPr>
          <p:cNvPr id="12" name="Group 11">
            <a:extLst>
              <a:ext uri="{FF2B5EF4-FFF2-40B4-BE49-F238E27FC236}">
                <a16:creationId xmlns:a16="http://schemas.microsoft.com/office/drawing/2014/main" id="{D2CEA7A5-FCB8-8B49-8C36-082B4FC434EB}"/>
              </a:ext>
            </a:extLst>
          </p:cNvPr>
          <p:cNvGrpSpPr/>
          <p:nvPr/>
        </p:nvGrpSpPr>
        <p:grpSpPr>
          <a:xfrm>
            <a:off x="2361499" y="944783"/>
            <a:ext cx="986167" cy="1309107"/>
            <a:chOff x="837498" y="944782"/>
            <a:chExt cx="986167" cy="1309107"/>
          </a:xfrm>
        </p:grpSpPr>
        <p:pic>
          <p:nvPicPr>
            <p:cNvPr id="7" name="Picture 6">
              <a:extLst>
                <a:ext uri="{FF2B5EF4-FFF2-40B4-BE49-F238E27FC236}">
                  <a16:creationId xmlns:a16="http://schemas.microsoft.com/office/drawing/2014/main" id="{9C262F0B-B629-3F4C-BFC8-43DC945FB81C}"/>
                </a:ext>
              </a:extLst>
            </p:cNvPr>
            <p:cNvPicPr>
              <a:picLocks noChangeAspect="1"/>
            </p:cNvPicPr>
            <p:nvPr/>
          </p:nvPicPr>
          <p:blipFill rotWithShape="1">
            <a:blip r:embed="rId2"/>
            <a:srcRect l="18217" t="10698" r="19923" b="9613"/>
            <a:stretch/>
          </p:blipFill>
          <p:spPr>
            <a:xfrm>
              <a:off x="1016921" y="1445761"/>
              <a:ext cx="627321" cy="808128"/>
            </a:xfrm>
            <a:prstGeom prst="rect">
              <a:avLst/>
            </a:prstGeom>
          </p:spPr>
        </p:pic>
        <p:sp>
          <p:nvSpPr>
            <p:cNvPr id="16" name="TextBox 15">
              <a:extLst>
                <a:ext uri="{FF2B5EF4-FFF2-40B4-BE49-F238E27FC236}">
                  <a16:creationId xmlns:a16="http://schemas.microsoft.com/office/drawing/2014/main" id="{ECDEE633-96D9-8A42-B3A0-E0F8DB051FAB}"/>
                </a:ext>
              </a:extLst>
            </p:cNvPr>
            <p:cNvSpPr txBox="1"/>
            <p:nvPr/>
          </p:nvSpPr>
          <p:spPr>
            <a:xfrm>
              <a:off x="837498" y="944782"/>
              <a:ext cx="986167" cy="461665"/>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Assignment</a:t>
              </a:r>
            </a:p>
            <a:p>
              <a:pPr algn="ctr">
                <a:buClr>
                  <a:srgbClr val="000000"/>
                </a:buClr>
                <a:defRPr/>
              </a:pPr>
              <a:r>
                <a:rPr lang="en-GB" sz="1200" kern="0" dirty="0">
                  <a:solidFill>
                    <a:srgbClr val="000000"/>
                  </a:solidFill>
                  <a:latin typeface="Arial"/>
                  <a:cs typeface="Arial"/>
                  <a:sym typeface="Arial"/>
                </a:rPr>
                <a:t>Submission</a:t>
              </a:r>
            </a:p>
          </p:txBody>
        </p:sp>
      </p:grpSp>
      <p:grpSp>
        <p:nvGrpSpPr>
          <p:cNvPr id="3" name="Group 2">
            <a:extLst>
              <a:ext uri="{FF2B5EF4-FFF2-40B4-BE49-F238E27FC236}">
                <a16:creationId xmlns:a16="http://schemas.microsoft.com/office/drawing/2014/main" id="{81800961-8B90-774C-84A9-FEDAA89FB9C9}"/>
              </a:ext>
            </a:extLst>
          </p:cNvPr>
          <p:cNvGrpSpPr/>
          <p:nvPr/>
        </p:nvGrpSpPr>
        <p:grpSpPr>
          <a:xfrm>
            <a:off x="3437445" y="944782"/>
            <a:ext cx="1719268" cy="1478378"/>
            <a:chOff x="1913445" y="944782"/>
            <a:chExt cx="1719268" cy="1478378"/>
          </a:xfrm>
        </p:grpSpPr>
        <p:grpSp>
          <p:nvGrpSpPr>
            <p:cNvPr id="14" name="Group 13">
              <a:extLst>
                <a:ext uri="{FF2B5EF4-FFF2-40B4-BE49-F238E27FC236}">
                  <a16:creationId xmlns:a16="http://schemas.microsoft.com/office/drawing/2014/main" id="{05B3C76D-5FCE-C34E-B9CE-560F67EF682F}"/>
                </a:ext>
              </a:extLst>
            </p:cNvPr>
            <p:cNvGrpSpPr/>
            <p:nvPr/>
          </p:nvGrpSpPr>
          <p:grpSpPr>
            <a:xfrm>
              <a:off x="2495925" y="944782"/>
              <a:ext cx="1136788" cy="1478378"/>
              <a:chOff x="2495925" y="944782"/>
              <a:chExt cx="1136788" cy="1478378"/>
            </a:xfrm>
          </p:grpSpPr>
          <p:pic>
            <p:nvPicPr>
              <p:cNvPr id="11" name="Picture 10">
                <a:extLst>
                  <a:ext uri="{FF2B5EF4-FFF2-40B4-BE49-F238E27FC236}">
                    <a16:creationId xmlns:a16="http://schemas.microsoft.com/office/drawing/2014/main" id="{B614321A-27CB-D747-8A75-DADDEB9FC4CA}"/>
                  </a:ext>
                </a:extLst>
              </p:cNvPr>
              <p:cNvPicPr>
                <a:picLocks noChangeAspect="1"/>
              </p:cNvPicPr>
              <p:nvPr/>
            </p:nvPicPr>
            <p:blipFill rotWithShape="1">
              <a:blip r:embed="rId3"/>
              <a:srcRect l="5039" t="17210" r="3644" b="4232"/>
              <a:stretch/>
            </p:blipFill>
            <p:spPr>
              <a:xfrm>
                <a:off x="2495925" y="1445206"/>
                <a:ext cx="1136788" cy="977954"/>
              </a:xfrm>
              <a:prstGeom prst="rect">
                <a:avLst/>
              </a:prstGeom>
            </p:spPr>
          </p:pic>
          <p:sp>
            <p:nvSpPr>
              <p:cNvPr id="17" name="TextBox 16">
                <a:extLst>
                  <a:ext uri="{FF2B5EF4-FFF2-40B4-BE49-F238E27FC236}">
                    <a16:creationId xmlns:a16="http://schemas.microsoft.com/office/drawing/2014/main" id="{68CDED68-1A0B-164B-AC00-61CE40096EDE}"/>
                  </a:ext>
                </a:extLst>
              </p:cNvPr>
              <p:cNvSpPr txBox="1"/>
              <p:nvPr/>
            </p:nvSpPr>
            <p:spPr>
              <a:xfrm>
                <a:off x="2553602" y="944782"/>
                <a:ext cx="1021433" cy="461665"/>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Assessment</a:t>
                </a:r>
              </a:p>
              <a:p>
                <a:pPr algn="ctr">
                  <a:buClr>
                    <a:srgbClr val="000000"/>
                  </a:buClr>
                  <a:defRPr/>
                </a:pPr>
                <a:r>
                  <a:rPr lang="en-GB" sz="1200" kern="0" dirty="0">
                    <a:solidFill>
                      <a:srgbClr val="000000"/>
                    </a:solidFill>
                    <a:latin typeface="Arial"/>
                    <a:cs typeface="Arial"/>
                    <a:sym typeface="Arial"/>
                  </a:rPr>
                  <a:t>Decisions</a:t>
                </a:r>
              </a:p>
            </p:txBody>
          </p:sp>
        </p:grpSp>
        <p:sp>
          <p:nvSpPr>
            <p:cNvPr id="18" name="Chevron 17">
              <a:extLst>
                <a:ext uri="{FF2B5EF4-FFF2-40B4-BE49-F238E27FC236}">
                  <a16:creationId xmlns:a16="http://schemas.microsoft.com/office/drawing/2014/main" id="{93851A90-A9A5-F54B-A493-F06DF5E86CCD}"/>
                </a:ext>
              </a:extLst>
            </p:cNvPr>
            <p:cNvSpPr/>
            <p:nvPr/>
          </p:nvSpPr>
          <p:spPr>
            <a:xfrm>
              <a:off x="1913445" y="1647528"/>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grpSp>
        <p:nvGrpSpPr>
          <p:cNvPr id="22" name="Group 21">
            <a:extLst>
              <a:ext uri="{FF2B5EF4-FFF2-40B4-BE49-F238E27FC236}">
                <a16:creationId xmlns:a16="http://schemas.microsoft.com/office/drawing/2014/main" id="{9C55E004-9B0F-3745-B48A-392212261171}"/>
              </a:ext>
            </a:extLst>
          </p:cNvPr>
          <p:cNvGrpSpPr/>
          <p:nvPr/>
        </p:nvGrpSpPr>
        <p:grpSpPr>
          <a:xfrm>
            <a:off x="6645611" y="1062309"/>
            <a:ext cx="3296904" cy="1191581"/>
            <a:chOff x="5121611" y="1062308"/>
            <a:chExt cx="3296904" cy="1191581"/>
          </a:xfrm>
        </p:grpSpPr>
        <p:sp>
          <p:nvSpPr>
            <p:cNvPr id="23" name="Cross 22">
              <a:extLst>
                <a:ext uri="{FF2B5EF4-FFF2-40B4-BE49-F238E27FC236}">
                  <a16:creationId xmlns:a16="http://schemas.microsoft.com/office/drawing/2014/main" id="{8EADE327-5E81-6F4E-8856-C92D3944D665}"/>
                </a:ext>
              </a:extLst>
            </p:cNvPr>
            <p:cNvSpPr/>
            <p:nvPr/>
          </p:nvSpPr>
          <p:spPr>
            <a:xfrm>
              <a:off x="5121611" y="1586328"/>
              <a:ext cx="359811" cy="340548"/>
            </a:xfrm>
            <a:prstGeom prst="plus">
              <a:avLst>
                <a:gd name="adj" fmla="val 35342"/>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FFFFFF">
                    <a:lumMod val="65000"/>
                  </a:srgbClr>
                </a:solidFill>
                <a:latin typeface="Arial"/>
                <a:sym typeface="Arial"/>
              </a:endParaRPr>
            </a:p>
          </p:txBody>
        </p:sp>
        <p:pic>
          <p:nvPicPr>
            <p:cNvPr id="25" name="Picture 24">
              <a:extLst>
                <a:ext uri="{FF2B5EF4-FFF2-40B4-BE49-F238E27FC236}">
                  <a16:creationId xmlns:a16="http://schemas.microsoft.com/office/drawing/2014/main" id="{C3A60686-8671-2C47-AAA6-AA7B40E6B212}"/>
                </a:ext>
              </a:extLst>
            </p:cNvPr>
            <p:cNvPicPr>
              <a:picLocks noChangeAspect="1"/>
            </p:cNvPicPr>
            <p:nvPr/>
          </p:nvPicPr>
          <p:blipFill rotWithShape="1">
            <a:blip r:embed="rId4">
              <a:grayscl/>
            </a:blip>
            <a:srcRect l="40967" t="41003" r="41348" b="40789"/>
            <a:stretch/>
          </p:blipFill>
          <p:spPr>
            <a:xfrm>
              <a:off x="7494456" y="1302514"/>
              <a:ext cx="924059" cy="951375"/>
            </a:xfrm>
            <a:prstGeom prst="rect">
              <a:avLst/>
            </a:prstGeom>
          </p:spPr>
        </p:pic>
        <p:sp>
          <p:nvSpPr>
            <p:cNvPr id="26" name="TextBox 25">
              <a:extLst>
                <a:ext uri="{FF2B5EF4-FFF2-40B4-BE49-F238E27FC236}">
                  <a16:creationId xmlns:a16="http://schemas.microsoft.com/office/drawing/2014/main" id="{1C2266DF-84A6-4546-8D72-A68B93EFFF5F}"/>
                </a:ext>
              </a:extLst>
            </p:cNvPr>
            <p:cNvSpPr txBox="1"/>
            <p:nvPr/>
          </p:nvSpPr>
          <p:spPr>
            <a:xfrm>
              <a:off x="6704659" y="1341103"/>
              <a:ext cx="543739" cy="830997"/>
            </a:xfrm>
            <a:prstGeom prst="rect">
              <a:avLst/>
            </a:prstGeom>
            <a:noFill/>
            <a:ln w="25400">
              <a:noFill/>
            </a:ln>
          </p:spPr>
          <p:txBody>
            <a:bodyPr wrap="none" rtlCol="0">
              <a:spAutoFit/>
            </a:bodyPr>
            <a:lstStyle/>
            <a:p>
              <a:pPr>
                <a:buClr>
                  <a:srgbClr val="000000"/>
                </a:buClr>
                <a:defRPr/>
              </a:pPr>
              <a:r>
                <a:rPr lang="en-GB" sz="4800" b="1" kern="0" dirty="0">
                  <a:ln>
                    <a:solidFill>
                      <a:srgbClr val="375D8A"/>
                    </a:solidFill>
                  </a:ln>
                  <a:solidFill>
                    <a:srgbClr val="FFFFFF">
                      <a:lumMod val="65000"/>
                    </a:srgbClr>
                  </a:solidFill>
                  <a:latin typeface="Arial"/>
                  <a:cs typeface="Arial"/>
                  <a:sym typeface="Arial"/>
                </a:rPr>
                <a:t>=</a:t>
              </a:r>
            </a:p>
          </p:txBody>
        </p:sp>
        <p:grpSp>
          <p:nvGrpSpPr>
            <p:cNvPr id="21" name="Group 20">
              <a:extLst>
                <a:ext uri="{FF2B5EF4-FFF2-40B4-BE49-F238E27FC236}">
                  <a16:creationId xmlns:a16="http://schemas.microsoft.com/office/drawing/2014/main" id="{19B3BF3C-3684-564F-8F01-415285BE23A0}"/>
                </a:ext>
              </a:extLst>
            </p:cNvPr>
            <p:cNvGrpSpPr/>
            <p:nvPr/>
          </p:nvGrpSpPr>
          <p:grpSpPr>
            <a:xfrm>
              <a:off x="5648067" y="1062308"/>
              <a:ext cx="857927" cy="1098079"/>
              <a:chOff x="5648067" y="1062308"/>
              <a:chExt cx="857927" cy="1098079"/>
            </a:xfrm>
          </p:grpSpPr>
          <p:pic>
            <p:nvPicPr>
              <p:cNvPr id="15" name="Picture 14">
                <a:extLst>
                  <a:ext uri="{FF2B5EF4-FFF2-40B4-BE49-F238E27FC236}">
                    <a16:creationId xmlns:a16="http://schemas.microsoft.com/office/drawing/2014/main" id="{6BA3C610-6F5E-C441-BB56-0DC73039B68B}"/>
                  </a:ext>
                </a:extLst>
              </p:cNvPr>
              <p:cNvPicPr>
                <a:picLocks noChangeAspect="1"/>
              </p:cNvPicPr>
              <p:nvPr/>
            </p:nvPicPr>
            <p:blipFill rotWithShape="1">
              <a:blip r:embed="rId5">
                <a:grayscl/>
              </a:blip>
              <a:srcRect l="21318" t="20620" r="21783" b="20930"/>
              <a:stretch/>
            </p:blipFill>
            <p:spPr>
              <a:xfrm>
                <a:off x="5683405" y="1352817"/>
                <a:ext cx="786138" cy="807570"/>
              </a:xfrm>
              <a:prstGeom prst="rect">
                <a:avLst/>
              </a:prstGeom>
            </p:spPr>
          </p:pic>
          <p:sp>
            <p:nvSpPr>
              <p:cNvPr id="27" name="TextBox 26">
                <a:extLst>
                  <a:ext uri="{FF2B5EF4-FFF2-40B4-BE49-F238E27FC236}">
                    <a16:creationId xmlns:a16="http://schemas.microsoft.com/office/drawing/2014/main" id="{50D4AF37-CCC4-8F4C-B9EC-D6837AC0D136}"/>
                  </a:ext>
                </a:extLst>
              </p:cNvPr>
              <p:cNvSpPr txBox="1"/>
              <p:nvPr/>
            </p:nvSpPr>
            <p:spPr>
              <a:xfrm>
                <a:off x="5648067" y="1062308"/>
                <a:ext cx="857927" cy="276999"/>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Feedback</a:t>
                </a:r>
              </a:p>
            </p:txBody>
          </p:sp>
        </p:grpSp>
      </p:grpSp>
      <p:grpSp>
        <p:nvGrpSpPr>
          <p:cNvPr id="8" name="Group 7">
            <a:extLst>
              <a:ext uri="{FF2B5EF4-FFF2-40B4-BE49-F238E27FC236}">
                <a16:creationId xmlns:a16="http://schemas.microsoft.com/office/drawing/2014/main" id="{C1EA77F4-6ECB-5F44-AC6A-8A00EA00128F}"/>
              </a:ext>
            </a:extLst>
          </p:cNvPr>
          <p:cNvGrpSpPr/>
          <p:nvPr/>
        </p:nvGrpSpPr>
        <p:grpSpPr>
          <a:xfrm>
            <a:off x="5306993" y="896335"/>
            <a:ext cx="1233771" cy="1264611"/>
            <a:chOff x="3782992" y="896334"/>
            <a:chExt cx="1233771" cy="1264611"/>
          </a:xfrm>
        </p:grpSpPr>
        <p:grpSp>
          <p:nvGrpSpPr>
            <p:cNvPr id="19" name="Group 18">
              <a:extLst>
                <a:ext uri="{FF2B5EF4-FFF2-40B4-BE49-F238E27FC236}">
                  <a16:creationId xmlns:a16="http://schemas.microsoft.com/office/drawing/2014/main" id="{C0CDB88F-753C-9B4A-89B0-7FC3453C5077}"/>
                </a:ext>
              </a:extLst>
            </p:cNvPr>
            <p:cNvGrpSpPr/>
            <p:nvPr/>
          </p:nvGrpSpPr>
          <p:grpSpPr>
            <a:xfrm>
              <a:off x="4301503" y="896334"/>
              <a:ext cx="715260" cy="1264611"/>
              <a:chOff x="4301503" y="896334"/>
              <a:chExt cx="715260" cy="1264611"/>
            </a:xfrm>
          </p:grpSpPr>
          <p:pic>
            <p:nvPicPr>
              <p:cNvPr id="9" name="Picture 8">
                <a:extLst>
                  <a:ext uri="{FF2B5EF4-FFF2-40B4-BE49-F238E27FC236}">
                    <a16:creationId xmlns:a16="http://schemas.microsoft.com/office/drawing/2014/main" id="{45D13E3E-3ED6-D643-B8B7-93E9633EFAAF}"/>
                  </a:ext>
                </a:extLst>
              </p:cNvPr>
              <p:cNvPicPr>
                <a:picLocks noChangeAspect="1"/>
              </p:cNvPicPr>
              <p:nvPr/>
            </p:nvPicPr>
            <p:blipFill rotWithShape="1">
              <a:blip r:embed="rId6">
                <a:grayscl/>
              </a:blip>
              <a:srcRect l="22249" t="7907" r="22558" b="7132"/>
              <a:stretch/>
            </p:blipFill>
            <p:spPr>
              <a:xfrm>
                <a:off x="4398635" y="1358966"/>
                <a:ext cx="520994" cy="801979"/>
              </a:xfrm>
              <a:prstGeom prst="rect">
                <a:avLst/>
              </a:prstGeom>
            </p:spPr>
          </p:pic>
          <p:sp>
            <p:nvSpPr>
              <p:cNvPr id="20" name="TextBox 19">
                <a:extLst>
                  <a:ext uri="{FF2B5EF4-FFF2-40B4-BE49-F238E27FC236}">
                    <a16:creationId xmlns:a16="http://schemas.microsoft.com/office/drawing/2014/main" id="{7E610058-DAFB-4D45-A269-B8F227568F5C}"/>
                  </a:ext>
                </a:extLst>
              </p:cNvPr>
              <p:cNvSpPr txBox="1"/>
              <p:nvPr/>
            </p:nvSpPr>
            <p:spPr>
              <a:xfrm>
                <a:off x="4301503" y="896334"/>
                <a:ext cx="715260" cy="461665"/>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Grade</a:t>
                </a:r>
              </a:p>
              <a:p>
                <a:pPr algn="ctr">
                  <a:buClr>
                    <a:srgbClr val="000000"/>
                  </a:buClr>
                  <a:defRPr/>
                </a:pPr>
                <a:r>
                  <a:rPr lang="en-GB" sz="1200" kern="0" dirty="0">
                    <a:solidFill>
                      <a:srgbClr val="000000"/>
                    </a:solidFill>
                    <a:latin typeface="Arial"/>
                    <a:cs typeface="Arial"/>
                    <a:sym typeface="Arial"/>
                  </a:rPr>
                  <a:t>(P/M/D)</a:t>
                </a:r>
              </a:p>
            </p:txBody>
          </p:sp>
        </p:grpSp>
        <p:sp>
          <p:nvSpPr>
            <p:cNvPr id="29" name="Chevron 28">
              <a:extLst>
                <a:ext uri="{FF2B5EF4-FFF2-40B4-BE49-F238E27FC236}">
                  <a16:creationId xmlns:a16="http://schemas.microsoft.com/office/drawing/2014/main" id="{1423BAD7-1F2C-1046-B9B7-1E8337A322DA}"/>
                </a:ext>
              </a:extLst>
            </p:cNvPr>
            <p:cNvSpPr/>
            <p:nvPr/>
          </p:nvSpPr>
          <p:spPr>
            <a:xfrm>
              <a:off x="3782992" y="1647528"/>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grpSp>
        <p:nvGrpSpPr>
          <p:cNvPr id="31" name="Group 30">
            <a:extLst>
              <a:ext uri="{FF2B5EF4-FFF2-40B4-BE49-F238E27FC236}">
                <a16:creationId xmlns:a16="http://schemas.microsoft.com/office/drawing/2014/main" id="{B3F2ADDB-9C3F-C64C-BF40-DBF0C448CC9D}"/>
              </a:ext>
            </a:extLst>
          </p:cNvPr>
          <p:cNvGrpSpPr/>
          <p:nvPr/>
        </p:nvGrpSpPr>
        <p:grpSpPr>
          <a:xfrm>
            <a:off x="3432803" y="3515844"/>
            <a:ext cx="1722020" cy="955573"/>
            <a:chOff x="1908803" y="3515843"/>
            <a:chExt cx="1722020" cy="955573"/>
          </a:xfrm>
        </p:grpSpPr>
        <p:pic>
          <p:nvPicPr>
            <p:cNvPr id="34" name="Picture 33">
              <a:extLst>
                <a:ext uri="{FF2B5EF4-FFF2-40B4-BE49-F238E27FC236}">
                  <a16:creationId xmlns:a16="http://schemas.microsoft.com/office/drawing/2014/main" id="{D7C72659-2FCF-B64A-95EE-078C22967CA9}"/>
                </a:ext>
              </a:extLst>
            </p:cNvPr>
            <p:cNvPicPr>
              <a:picLocks noChangeAspect="1"/>
            </p:cNvPicPr>
            <p:nvPr/>
          </p:nvPicPr>
          <p:blipFill rotWithShape="1">
            <a:blip r:embed="rId3"/>
            <a:srcRect l="5039" t="17209" r="3644" b="6031"/>
            <a:stretch/>
          </p:blipFill>
          <p:spPr>
            <a:xfrm>
              <a:off x="2494035" y="3515843"/>
              <a:ext cx="1136788" cy="955573"/>
            </a:xfrm>
            <a:prstGeom prst="rect">
              <a:avLst/>
            </a:prstGeom>
          </p:spPr>
        </p:pic>
        <p:sp>
          <p:nvSpPr>
            <p:cNvPr id="35" name="Chevron 34">
              <a:extLst>
                <a:ext uri="{FF2B5EF4-FFF2-40B4-BE49-F238E27FC236}">
                  <a16:creationId xmlns:a16="http://schemas.microsoft.com/office/drawing/2014/main" id="{E02ABDF1-EF35-DC43-A592-D41A60736BDF}"/>
                </a:ext>
              </a:extLst>
            </p:cNvPr>
            <p:cNvSpPr/>
            <p:nvPr/>
          </p:nvSpPr>
          <p:spPr>
            <a:xfrm>
              <a:off x="1908803" y="3718165"/>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grpSp>
        <p:nvGrpSpPr>
          <p:cNvPr id="32" name="Group 31">
            <a:extLst>
              <a:ext uri="{FF2B5EF4-FFF2-40B4-BE49-F238E27FC236}">
                <a16:creationId xmlns:a16="http://schemas.microsoft.com/office/drawing/2014/main" id="{19FC986C-BCDC-E147-ADE9-6DEE0FDA1309}"/>
              </a:ext>
            </a:extLst>
          </p:cNvPr>
          <p:cNvGrpSpPr/>
          <p:nvPr/>
        </p:nvGrpSpPr>
        <p:grpSpPr>
          <a:xfrm>
            <a:off x="5296974" y="3429603"/>
            <a:ext cx="1236175" cy="1466704"/>
            <a:chOff x="3772973" y="3429603"/>
            <a:chExt cx="1236175" cy="1466704"/>
          </a:xfrm>
        </p:grpSpPr>
        <p:grpSp>
          <p:nvGrpSpPr>
            <p:cNvPr id="52" name="Group 51">
              <a:extLst>
                <a:ext uri="{FF2B5EF4-FFF2-40B4-BE49-F238E27FC236}">
                  <a16:creationId xmlns:a16="http://schemas.microsoft.com/office/drawing/2014/main" id="{5AE9993E-B96C-444C-922E-CC4010C381E4}"/>
                </a:ext>
              </a:extLst>
            </p:cNvPr>
            <p:cNvGrpSpPr/>
            <p:nvPr/>
          </p:nvGrpSpPr>
          <p:grpSpPr>
            <a:xfrm>
              <a:off x="4289079" y="3429603"/>
              <a:ext cx="720069" cy="1466704"/>
              <a:chOff x="4289079" y="3429603"/>
              <a:chExt cx="720069" cy="1466704"/>
            </a:xfrm>
          </p:grpSpPr>
          <p:pic>
            <p:nvPicPr>
              <p:cNvPr id="39" name="Picture 38">
                <a:extLst>
                  <a:ext uri="{FF2B5EF4-FFF2-40B4-BE49-F238E27FC236}">
                    <a16:creationId xmlns:a16="http://schemas.microsoft.com/office/drawing/2014/main" id="{2A52BD33-0AC0-EC49-828A-025CFAAFF886}"/>
                  </a:ext>
                </a:extLst>
              </p:cNvPr>
              <p:cNvPicPr>
                <a:picLocks noChangeAspect="1"/>
              </p:cNvPicPr>
              <p:nvPr/>
            </p:nvPicPr>
            <p:blipFill rotWithShape="1">
              <a:blip r:embed="rId6"/>
              <a:srcRect l="22249" t="7907" r="22558" b="7132"/>
              <a:stretch/>
            </p:blipFill>
            <p:spPr>
              <a:xfrm>
                <a:off x="4388616" y="3429603"/>
                <a:ext cx="520994" cy="801979"/>
              </a:xfrm>
              <a:prstGeom prst="rect">
                <a:avLst/>
              </a:prstGeom>
            </p:spPr>
          </p:pic>
          <p:sp>
            <p:nvSpPr>
              <p:cNvPr id="40" name="TextBox 39">
                <a:extLst>
                  <a:ext uri="{FF2B5EF4-FFF2-40B4-BE49-F238E27FC236}">
                    <a16:creationId xmlns:a16="http://schemas.microsoft.com/office/drawing/2014/main" id="{81E7C292-66CF-6E4F-B4AA-6311F4D70E1A}"/>
                  </a:ext>
                </a:extLst>
              </p:cNvPr>
              <p:cNvSpPr txBox="1"/>
              <p:nvPr/>
            </p:nvSpPr>
            <p:spPr>
              <a:xfrm>
                <a:off x="4289079" y="4249976"/>
                <a:ext cx="720069" cy="646331"/>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Capped</a:t>
                </a:r>
              </a:p>
              <a:p>
                <a:pPr algn="ctr">
                  <a:buClr>
                    <a:srgbClr val="000000"/>
                  </a:buClr>
                  <a:defRPr/>
                </a:pPr>
                <a:r>
                  <a:rPr lang="en-GB" sz="1200" kern="0" dirty="0">
                    <a:solidFill>
                      <a:srgbClr val="000000"/>
                    </a:solidFill>
                    <a:latin typeface="Arial"/>
                    <a:cs typeface="Arial"/>
                    <a:sym typeface="Arial"/>
                  </a:rPr>
                  <a:t>at</a:t>
                </a:r>
              </a:p>
              <a:p>
                <a:pPr algn="ctr">
                  <a:buClr>
                    <a:srgbClr val="000000"/>
                  </a:buClr>
                  <a:defRPr/>
                </a:pPr>
                <a:r>
                  <a:rPr lang="en-GB" sz="1200" b="1" kern="0" dirty="0">
                    <a:solidFill>
                      <a:srgbClr val="000000"/>
                    </a:solidFill>
                    <a:latin typeface="Arial"/>
                    <a:cs typeface="Arial"/>
                    <a:sym typeface="Arial"/>
                  </a:rPr>
                  <a:t>Pass</a:t>
                </a:r>
              </a:p>
            </p:txBody>
          </p:sp>
        </p:grpSp>
        <p:sp>
          <p:nvSpPr>
            <p:cNvPr id="41" name="Chevron 40">
              <a:extLst>
                <a:ext uri="{FF2B5EF4-FFF2-40B4-BE49-F238E27FC236}">
                  <a16:creationId xmlns:a16="http://schemas.microsoft.com/office/drawing/2014/main" id="{463453C5-5FBB-4441-885A-F608508F66D6}"/>
                </a:ext>
              </a:extLst>
            </p:cNvPr>
            <p:cNvSpPr/>
            <p:nvPr/>
          </p:nvSpPr>
          <p:spPr>
            <a:xfrm>
              <a:off x="3772973" y="3718165"/>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grpSp>
        <p:nvGrpSpPr>
          <p:cNvPr id="33" name="Group 32">
            <a:extLst>
              <a:ext uri="{FF2B5EF4-FFF2-40B4-BE49-F238E27FC236}">
                <a16:creationId xmlns:a16="http://schemas.microsoft.com/office/drawing/2014/main" id="{0643F4FB-D020-DD40-BF7A-5A4EE9946F7D}"/>
              </a:ext>
            </a:extLst>
          </p:cNvPr>
          <p:cNvGrpSpPr/>
          <p:nvPr/>
        </p:nvGrpSpPr>
        <p:grpSpPr>
          <a:xfrm>
            <a:off x="6645611" y="3326034"/>
            <a:ext cx="3296904" cy="951375"/>
            <a:chOff x="5121611" y="3326033"/>
            <a:chExt cx="3296904" cy="951375"/>
          </a:xfrm>
        </p:grpSpPr>
        <p:pic>
          <p:nvPicPr>
            <p:cNvPr id="37" name="Picture 36">
              <a:extLst>
                <a:ext uri="{FF2B5EF4-FFF2-40B4-BE49-F238E27FC236}">
                  <a16:creationId xmlns:a16="http://schemas.microsoft.com/office/drawing/2014/main" id="{223140B1-0A3D-C449-A91E-E6A84FFADFC7}"/>
                </a:ext>
              </a:extLst>
            </p:cNvPr>
            <p:cNvPicPr>
              <a:picLocks noChangeAspect="1"/>
            </p:cNvPicPr>
            <p:nvPr/>
          </p:nvPicPr>
          <p:blipFill rotWithShape="1">
            <a:blip r:embed="rId5"/>
            <a:srcRect l="21318" t="20620" r="21783" b="20930"/>
            <a:stretch/>
          </p:blipFill>
          <p:spPr>
            <a:xfrm>
              <a:off x="5683405" y="3376336"/>
              <a:ext cx="786138" cy="807570"/>
            </a:xfrm>
            <a:prstGeom prst="rect">
              <a:avLst/>
            </a:prstGeom>
          </p:spPr>
        </p:pic>
        <p:sp>
          <p:nvSpPr>
            <p:cNvPr id="38" name="Cross 37">
              <a:extLst>
                <a:ext uri="{FF2B5EF4-FFF2-40B4-BE49-F238E27FC236}">
                  <a16:creationId xmlns:a16="http://schemas.microsoft.com/office/drawing/2014/main" id="{EECE2DD3-BCBD-024C-9BD6-A3B1BD7B108B}"/>
                </a:ext>
              </a:extLst>
            </p:cNvPr>
            <p:cNvSpPr/>
            <p:nvPr/>
          </p:nvSpPr>
          <p:spPr>
            <a:xfrm>
              <a:off x="5121611" y="3609847"/>
              <a:ext cx="359811" cy="340548"/>
            </a:xfrm>
            <a:prstGeom prst="plus">
              <a:avLst>
                <a:gd name="adj" fmla="val 353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FFFFFF"/>
                </a:solidFill>
                <a:latin typeface="Arial"/>
                <a:sym typeface="Arial"/>
              </a:endParaRPr>
            </a:p>
          </p:txBody>
        </p:sp>
        <p:pic>
          <p:nvPicPr>
            <p:cNvPr id="42" name="Picture 41">
              <a:extLst>
                <a:ext uri="{FF2B5EF4-FFF2-40B4-BE49-F238E27FC236}">
                  <a16:creationId xmlns:a16="http://schemas.microsoft.com/office/drawing/2014/main" id="{D930C772-242C-5C45-9156-FDD400E5A413}"/>
                </a:ext>
              </a:extLst>
            </p:cNvPr>
            <p:cNvPicPr>
              <a:picLocks noChangeAspect="1"/>
            </p:cNvPicPr>
            <p:nvPr/>
          </p:nvPicPr>
          <p:blipFill rotWithShape="1">
            <a:blip r:embed="rId4"/>
            <a:srcRect l="40967" t="41003" r="41348" b="40789"/>
            <a:stretch/>
          </p:blipFill>
          <p:spPr>
            <a:xfrm>
              <a:off x="7494456" y="3326033"/>
              <a:ext cx="924059" cy="951375"/>
            </a:xfrm>
            <a:prstGeom prst="rect">
              <a:avLst/>
            </a:prstGeom>
          </p:spPr>
        </p:pic>
        <p:sp>
          <p:nvSpPr>
            <p:cNvPr id="43" name="TextBox 42">
              <a:extLst>
                <a:ext uri="{FF2B5EF4-FFF2-40B4-BE49-F238E27FC236}">
                  <a16:creationId xmlns:a16="http://schemas.microsoft.com/office/drawing/2014/main" id="{EC167DF1-59DA-C34F-86E7-45FE83B40093}"/>
                </a:ext>
              </a:extLst>
            </p:cNvPr>
            <p:cNvSpPr txBox="1"/>
            <p:nvPr/>
          </p:nvSpPr>
          <p:spPr>
            <a:xfrm>
              <a:off x="6704659" y="3364622"/>
              <a:ext cx="543739" cy="830997"/>
            </a:xfrm>
            <a:prstGeom prst="rect">
              <a:avLst/>
            </a:prstGeom>
            <a:noFill/>
            <a:ln w="25400">
              <a:noFill/>
            </a:ln>
          </p:spPr>
          <p:txBody>
            <a:bodyPr wrap="none" rtlCol="0">
              <a:spAutoFit/>
            </a:bodyPr>
            <a:lstStyle/>
            <a:p>
              <a:pPr>
                <a:buClr>
                  <a:srgbClr val="000000"/>
                </a:buClr>
                <a:defRPr/>
              </a:pPr>
              <a:r>
                <a:rPr lang="en-GB" sz="4800" b="1" kern="0" dirty="0">
                  <a:ln>
                    <a:solidFill>
                      <a:srgbClr val="375D8A"/>
                    </a:solidFill>
                  </a:ln>
                  <a:solidFill>
                    <a:srgbClr val="4F81BD"/>
                  </a:solidFill>
                  <a:latin typeface="Arial"/>
                  <a:cs typeface="Arial"/>
                  <a:sym typeface="Arial"/>
                </a:rPr>
                <a:t>=</a:t>
              </a:r>
            </a:p>
          </p:txBody>
        </p:sp>
      </p:grpSp>
      <p:grpSp>
        <p:nvGrpSpPr>
          <p:cNvPr id="36" name="Group 35">
            <a:extLst>
              <a:ext uri="{FF2B5EF4-FFF2-40B4-BE49-F238E27FC236}">
                <a16:creationId xmlns:a16="http://schemas.microsoft.com/office/drawing/2014/main" id="{D27FD72E-5D30-EB46-86BE-63C953C0CBD0}"/>
              </a:ext>
            </a:extLst>
          </p:cNvPr>
          <p:cNvGrpSpPr/>
          <p:nvPr/>
        </p:nvGrpSpPr>
        <p:grpSpPr>
          <a:xfrm>
            <a:off x="2291274" y="2423159"/>
            <a:ext cx="2297046" cy="2390722"/>
            <a:chOff x="767274" y="2423159"/>
            <a:chExt cx="2297046" cy="2390722"/>
          </a:xfrm>
        </p:grpSpPr>
        <p:pic>
          <p:nvPicPr>
            <p:cNvPr id="13" name="Picture 12">
              <a:extLst>
                <a:ext uri="{FF2B5EF4-FFF2-40B4-BE49-F238E27FC236}">
                  <a16:creationId xmlns:a16="http://schemas.microsoft.com/office/drawing/2014/main" id="{7CCEF338-8110-BC49-B5E6-E2FE604AD3F3}"/>
                </a:ext>
              </a:extLst>
            </p:cNvPr>
            <p:cNvPicPr>
              <a:picLocks noChangeAspect="1"/>
            </p:cNvPicPr>
            <p:nvPr/>
          </p:nvPicPr>
          <p:blipFill rotWithShape="1">
            <a:blip r:embed="rId7"/>
            <a:srcRect l="21163" t="4507" r="22558" b="16279"/>
            <a:stretch/>
          </p:blipFill>
          <p:spPr>
            <a:xfrm>
              <a:off x="1016921" y="3376337"/>
              <a:ext cx="663140" cy="933378"/>
            </a:xfrm>
            <a:prstGeom prst="rect">
              <a:avLst/>
            </a:prstGeom>
          </p:spPr>
        </p:pic>
        <p:sp>
          <p:nvSpPr>
            <p:cNvPr id="28" name="TextBox 27">
              <a:extLst>
                <a:ext uri="{FF2B5EF4-FFF2-40B4-BE49-F238E27FC236}">
                  <a16:creationId xmlns:a16="http://schemas.microsoft.com/office/drawing/2014/main" id="{A387FA16-A662-9345-995F-59AA80DAFAED}"/>
                </a:ext>
              </a:extLst>
            </p:cNvPr>
            <p:cNvSpPr txBox="1"/>
            <p:nvPr/>
          </p:nvSpPr>
          <p:spPr>
            <a:xfrm>
              <a:off x="767274" y="4352216"/>
              <a:ext cx="1146468" cy="461665"/>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Assignment</a:t>
              </a:r>
            </a:p>
            <a:p>
              <a:pPr algn="ctr">
                <a:buClr>
                  <a:srgbClr val="000000"/>
                </a:buClr>
                <a:defRPr/>
              </a:pPr>
              <a:r>
                <a:rPr lang="en-GB" sz="1200" b="1" kern="0" dirty="0">
                  <a:solidFill>
                    <a:srgbClr val="000000"/>
                  </a:solidFill>
                  <a:latin typeface="Arial"/>
                  <a:cs typeface="Arial"/>
                  <a:sym typeface="Arial"/>
                </a:rPr>
                <a:t>Re</a:t>
              </a:r>
              <a:r>
                <a:rPr lang="en-GB" sz="1200" kern="0" dirty="0">
                  <a:solidFill>
                    <a:srgbClr val="000000"/>
                  </a:solidFill>
                  <a:latin typeface="Arial"/>
                  <a:cs typeface="Arial"/>
                  <a:sym typeface="Arial"/>
                </a:rPr>
                <a:t>submission</a:t>
              </a:r>
            </a:p>
          </p:txBody>
        </p:sp>
        <p:cxnSp>
          <p:nvCxnSpPr>
            <p:cNvPr id="4" name="Elbow Connector 3">
              <a:extLst>
                <a:ext uri="{FF2B5EF4-FFF2-40B4-BE49-F238E27FC236}">
                  <a16:creationId xmlns:a16="http://schemas.microsoft.com/office/drawing/2014/main" id="{D7021CBB-FA9B-FA4F-A795-C711F1918D7C}"/>
                </a:ext>
              </a:extLst>
            </p:cNvPr>
            <p:cNvCxnSpPr>
              <a:stCxn id="11" idx="2"/>
              <a:endCxn id="13" idx="0"/>
            </p:cNvCxnSpPr>
            <p:nvPr/>
          </p:nvCxnSpPr>
          <p:spPr>
            <a:xfrm rot="5400000">
              <a:off x="1729817" y="2041834"/>
              <a:ext cx="953177" cy="1715828"/>
            </a:xfrm>
            <a:prstGeom prst="bentConnector3">
              <a:avLst/>
            </a:prstGeom>
            <a:ln w="69850">
              <a:headEnd type="none"/>
              <a:tailEnd type="arrow"/>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D8E54ACD-8623-B34A-A3CB-39A39220AF36}"/>
                </a:ext>
              </a:extLst>
            </p:cNvPr>
            <p:cNvPicPr>
              <a:picLocks noChangeAspect="1"/>
            </p:cNvPicPr>
            <p:nvPr/>
          </p:nvPicPr>
          <p:blipFill rotWithShape="1">
            <a:blip r:embed="rId6"/>
            <a:srcRect l="22249" t="7907" r="22558" b="7132"/>
            <a:stretch/>
          </p:blipFill>
          <p:spPr>
            <a:xfrm>
              <a:off x="1887964" y="2494488"/>
              <a:ext cx="520994" cy="801979"/>
            </a:xfrm>
            <a:prstGeom prst="rect">
              <a:avLst/>
            </a:prstGeom>
          </p:spPr>
        </p:pic>
        <p:sp>
          <p:nvSpPr>
            <p:cNvPr id="45" name="&quot;No&quot; Symbol 44">
              <a:extLst>
                <a:ext uri="{FF2B5EF4-FFF2-40B4-BE49-F238E27FC236}">
                  <a16:creationId xmlns:a16="http://schemas.microsoft.com/office/drawing/2014/main" id="{0B00BDE6-87B4-F34C-8F56-D46B58E69E5D}"/>
                </a:ext>
              </a:extLst>
            </p:cNvPr>
            <p:cNvSpPr/>
            <p:nvPr/>
          </p:nvSpPr>
          <p:spPr>
            <a:xfrm>
              <a:off x="1858468" y="2599021"/>
              <a:ext cx="585272" cy="585272"/>
            </a:xfrm>
            <a:prstGeom prst="noSmoking">
              <a:avLst>
                <a:gd name="adj" fmla="val 13577"/>
              </a:avLst>
            </a:prstGeom>
            <a:solidFill>
              <a:srgbClr val="FF0000">
                <a:alpha val="3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spTree>
    <p:extLst>
      <p:ext uri="{BB962C8B-B14F-4D97-AF65-F5344CB8AC3E}">
        <p14:creationId xmlns:p14="http://schemas.microsoft.com/office/powerpoint/2010/main" val="250514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01D-6462-4549-BE37-D7C9FC037F32}"/>
              </a:ext>
            </a:extLst>
          </p:cNvPr>
          <p:cNvSpPr>
            <a:spLocks noGrp="1"/>
          </p:cNvSpPr>
          <p:nvPr>
            <p:ph type="title"/>
          </p:nvPr>
        </p:nvSpPr>
        <p:spPr>
          <a:xfrm>
            <a:off x="1997094" y="418051"/>
            <a:ext cx="2922794" cy="455075"/>
          </a:xfrm>
        </p:spPr>
        <p:txBody>
          <a:bodyPr>
            <a:normAutofit fontScale="90000"/>
          </a:bodyPr>
          <a:lstStyle/>
          <a:p>
            <a:r>
              <a:rPr lang="en-GB" dirty="0">
                <a:latin typeface="Times New Roman" panose="02020603050405020304" pitchFamily="18" charset="0"/>
                <a:cs typeface="Times New Roman" panose="02020603050405020304" pitchFamily="18" charset="0"/>
              </a:rPr>
              <a:t>Assessment Process</a:t>
            </a:r>
          </a:p>
        </p:txBody>
      </p:sp>
      <p:sp>
        <p:nvSpPr>
          <p:cNvPr id="5" name="Slide Number Placeholder 4">
            <a:extLst>
              <a:ext uri="{FF2B5EF4-FFF2-40B4-BE49-F238E27FC236}">
                <a16:creationId xmlns:a16="http://schemas.microsoft.com/office/drawing/2014/main" id="{BA8B1CBC-2DC1-D247-A003-50D1EAECDD4E}"/>
              </a:ext>
            </a:extLst>
          </p:cNvPr>
          <p:cNvSpPr>
            <a:spLocks noGrp="1"/>
          </p:cNvSpPr>
          <p:nvPr>
            <p:ph type="sldNum" idx="12"/>
          </p:nvPr>
        </p:nvSpPr>
        <p:spPr>
          <a:xfrm>
            <a:off x="10063583" y="5056031"/>
            <a:ext cx="124741" cy="110332"/>
          </a:xfrm>
        </p:spPr>
        <p:txBody>
          <a:bodyPr/>
          <a:lstStyle/>
          <a:p>
            <a:pPr>
              <a:buClr>
                <a:srgbClr val="000000"/>
              </a:buClr>
              <a:defRPr/>
            </a:pPr>
            <a:fld id="{00000000-1234-1234-1234-123412341234}" type="slidenum">
              <a:rPr lang="en-GB" kern="0">
                <a:solidFill>
                  <a:srgbClr val="EEECE1"/>
                </a:solidFill>
              </a:rPr>
              <a:pPr>
                <a:buClr>
                  <a:srgbClr val="000000"/>
                </a:buClr>
                <a:defRPr/>
              </a:pPr>
              <a:t>25</a:t>
            </a:fld>
            <a:endParaRPr lang="en-GB" kern="0" dirty="0">
              <a:solidFill>
                <a:srgbClr val="EEECE1"/>
              </a:solidFill>
            </a:endParaRPr>
          </a:p>
        </p:txBody>
      </p:sp>
      <p:grpSp>
        <p:nvGrpSpPr>
          <p:cNvPr id="12" name="Group 11">
            <a:extLst>
              <a:ext uri="{FF2B5EF4-FFF2-40B4-BE49-F238E27FC236}">
                <a16:creationId xmlns:a16="http://schemas.microsoft.com/office/drawing/2014/main" id="{D2CEA7A5-FCB8-8B49-8C36-082B4FC434EB}"/>
              </a:ext>
            </a:extLst>
          </p:cNvPr>
          <p:cNvGrpSpPr/>
          <p:nvPr/>
        </p:nvGrpSpPr>
        <p:grpSpPr>
          <a:xfrm>
            <a:off x="2361499" y="944783"/>
            <a:ext cx="986167" cy="1309107"/>
            <a:chOff x="837498" y="944782"/>
            <a:chExt cx="986167" cy="1309107"/>
          </a:xfrm>
        </p:grpSpPr>
        <p:pic>
          <p:nvPicPr>
            <p:cNvPr id="7" name="Picture 6">
              <a:extLst>
                <a:ext uri="{FF2B5EF4-FFF2-40B4-BE49-F238E27FC236}">
                  <a16:creationId xmlns:a16="http://schemas.microsoft.com/office/drawing/2014/main" id="{9C262F0B-B629-3F4C-BFC8-43DC945FB81C}"/>
                </a:ext>
              </a:extLst>
            </p:cNvPr>
            <p:cNvPicPr>
              <a:picLocks noChangeAspect="1"/>
            </p:cNvPicPr>
            <p:nvPr/>
          </p:nvPicPr>
          <p:blipFill rotWithShape="1">
            <a:blip r:embed="rId2"/>
            <a:srcRect l="18217" t="10698" r="19923" b="9613"/>
            <a:stretch/>
          </p:blipFill>
          <p:spPr>
            <a:xfrm>
              <a:off x="1016921" y="1445761"/>
              <a:ext cx="627321" cy="808128"/>
            </a:xfrm>
            <a:prstGeom prst="rect">
              <a:avLst/>
            </a:prstGeom>
          </p:spPr>
        </p:pic>
        <p:sp>
          <p:nvSpPr>
            <p:cNvPr id="16" name="TextBox 15">
              <a:extLst>
                <a:ext uri="{FF2B5EF4-FFF2-40B4-BE49-F238E27FC236}">
                  <a16:creationId xmlns:a16="http://schemas.microsoft.com/office/drawing/2014/main" id="{ECDEE633-96D9-8A42-B3A0-E0F8DB051FAB}"/>
                </a:ext>
              </a:extLst>
            </p:cNvPr>
            <p:cNvSpPr txBox="1"/>
            <p:nvPr/>
          </p:nvSpPr>
          <p:spPr>
            <a:xfrm>
              <a:off x="837498" y="944782"/>
              <a:ext cx="986167" cy="461665"/>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Assignment</a:t>
              </a:r>
            </a:p>
            <a:p>
              <a:pPr algn="ctr">
                <a:buClr>
                  <a:srgbClr val="000000"/>
                </a:buClr>
                <a:defRPr/>
              </a:pPr>
              <a:r>
                <a:rPr lang="en-GB" sz="1200" kern="0" dirty="0">
                  <a:solidFill>
                    <a:srgbClr val="000000"/>
                  </a:solidFill>
                  <a:latin typeface="Arial"/>
                  <a:cs typeface="Arial"/>
                  <a:sym typeface="Arial"/>
                </a:rPr>
                <a:t>Submission</a:t>
              </a:r>
            </a:p>
          </p:txBody>
        </p:sp>
      </p:grpSp>
      <p:grpSp>
        <p:nvGrpSpPr>
          <p:cNvPr id="3" name="Group 2">
            <a:extLst>
              <a:ext uri="{FF2B5EF4-FFF2-40B4-BE49-F238E27FC236}">
                <a16:creationId xmlns:a16="http://schemas.microsoft.com/office/drawing/2014/main" id="{81800961-8B90-774C-84A9-FEDAA89FB9C9}"/>
              </a:ext>
            </a:extLst>
          </p:cNvPr>
          <p:cNvGrpSpPr/>
          <p:nvPr/>
        </p:nvGrpSpPr>
        <p:grpSpPr>
          <a:xfrm>
            <a:off x="3437445" y="944782"/>
            <a:ext cx="1719268" cy="1478378"/>
            <a:chOff x="1913445" y="944782"/>
            <a:chExt cx="1719268" cy="1478378"/>
          </a:xfrm>
        </p:grpSpPr>
        <p:grpSp>
          <p:nvGrpSpPr>
            <p:cNvPr id="14" name="Group 13">
              <a:extLst>
                <a:ext uri="{FF2B5EF4-FFF2-40B4-BE49-F238E27FC236}">
                  <a16:creationId xmlns:a16="http://schemas.microsoft.com/office/drawing/2014/main" id="{05B3C76D-5FCE-C34E-B9CE-560F67EF682F}"/>
                </a:ext>
              </a:extLst>
            </p:cNvPr>
            <p:cNvGrpSpPr/>
            <p:nvPr/>
          </p:nvGrpSpPr>
          <p:grpSpPr>
            <a:xfrm>
              <a:off x="2495925" y="944782"/>
              <a:ext cx="1136788" cy="1478378"/>
              <a:chOff x="2495925" y="944782"/>
              <a:chExt cx="1136788" cy="1478378"/>
            </a:xfrm>
          </p:grpSpPr>
          <p:pic>
            <p:nvPicPr>
              <p:cNvPr id="11" name="Picture 10">
                <a:extLst>
                  <a:ext uri="{FF2B5EF4-FFF2-40B4-BE49-F238E27FC236}">
                    <a16:creationId xmlns:a16="http://schemas.microsoft.com/office/drawing/2014/main" id="{B614321A-27CB-D747-8A75-DADDEB9FC4CA}"/>
                  </a:ext>
                </a:extLst>
              </p:cNvPr>
              <p:cNvPicPr>
                <a:picLocks noChangeAspect="1"/>
              </p:cNvPicPr>
              <p:nvPr/>
            </p:nvPicPr>
            <p:blipFill rotWithShape="1">
              <a:blip r:embed="rId3"/>
              <a:srcRect l="5039" t="17210" r="3644" b="4232"/>
              <a:stretch/>
            </p:blipFill>
            <p:spPr>
              <a:xfrm>
                <a:off x="2495925" y="1445206"/>
                <a:ext cx="1136788" cy="977954"/>
              </a:xfrm>
              <a:prstGeom prst="rect">
                <a:avLst/>
              </a:prstGeom>
            </p:spPr>
          </p:pic>
          <p:sp>
            <p:nvSpPr>
              <p:cNvPr id="17" name="TextBox 16">
                <a:extLst>
                  <a:ext uri="{FF2B5EF4-FFF2-40B4-BE49-F238E27FC236}">
                    <a16:creationId xmlns:a16="http://schemas.microsoft.com/office/drawing/2014/main" id="{68CDED68-1A0B-164B-AC00-61CE40096EDE}"/>
                  </a:ext>
                </a:extLst>
              </p:cNvPr>
              <p:cNvSpPr txBox="1"/>
              <p:nvPr/>
            </p:nvSpPr>
            <p:spPr>
              <a:xfrm>
                <a:off x="2553602" y="944782"/>
                <a:ext cx="1021433" cy="461665"/>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Assessment</a:t>
                </a:r>
              </a:p>
              <a:p>
                <a:pPr algn="ctr">
                  <a:buClr>
                    <a:srgbClr val="000000"/>
                  </a:buClr>
                  <a:defRPr/>
                </a:pPr>
                <a:r>
                  <a:rPr lang="en-GB" sz="1200" kern="0" dirty="0">
                    <a:solidFill>
                      <a:srgbClr val="000000"/>
                    </a:solidFill>
                    <a:latin typeface="Arial"/>
                    <a:cs typeface="Arial"/>
                    <a:sym typeface="Arial"/>
                  </a:rPr>
                  <a:t>Decisions</a:t>
                </a:r>
              </a:p>
            </p:txBody>
          </p:sp>
        </p:grpSp>
        <p:sp>
          <p:nvSpPr>
            <p:cNvPr id="18" name="Chevron 17">
              <a:extLst>
                <a:ext uri="{FF2B5EF4-FFF2-40B4-BE49-F238E27FC236}">
                  <a16:creationId xmlns:a16="http://schemas.microsoft.com/office/drawing/2014/main" id="{93851A90-A9A5-F54B-A493-F06DF5E86CCD}"/>
                </a:ext>
              </a:extLst>
            </p:cNvPr>
            <p:cNvSpPr/>
            <p:nvPr/>
          </p:nvSpPr>
          <p:spPr>
            <a:xfrm>
              <a:off x="1913445" y="1647528"/>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grpSp>
        <p:nvGrpSpPr>
          <p:cNvPr id="22" name="Group 21">
            <a:extLst>
              <a:ext uri="{FF2B5EF4-FFF2-40B4-BE49-F238E27FC236}">
                <a16:creationId xmlns:a16="http://schemas.microsoft.com/office/drawing/2014/main" id="{9C55E004-9B0F-3745-B48A-392212261171}"/>
              </a:ext>
            </a:extLst>
          </p:cNvPr>
          <p:cNvGrpSpPr/>
          <p:nvPr/>
        </p:nvGrpSpPr>
        <p:grpSpPr>
          <a:xfrm>
            <a:off x="6645611" y="1062309"/>
            <a:ext cx="3296904" cy="1191581"/>
            <a:chOff x="5121611" y="1062308"/>
            <a:chExt cx="3296904" cy="1191581"/>
          </a:xfrm>
        </p:grpSpPr>
        <p:sp>
          <p:nvSpPr>
            <p:cNvPr id="23" name="Cross 22">
              <a:extLst>
                <a:ext uri="{FF2B5EF4-FFF2-40B4-BE49-F238E27FC236}">
                  <a16:creationId xmlns:a16="http://schemas.microsoft.com/office/drawing/2014/main" id="{8EADE327-5E81-6F4E-8856-C92D3944D665}"/>
                </a:ext>
              </a:extLst>
            </p:cNvPr>
            <p:cNvSpPr/>
            <p:nvPr/>
          </p:nvSpPr>
          <p:spPr>
            <a:xfrm>
              <a:off x="5121611" y="1586328"/>
              <a:ext cx="359811" cy="340548"/>
            </a:xfrm>
            <a:prstGeom prst="plus">
              <a:avLst>
                <a:gd name="adj" fmla="val 35342"/>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FFFFFF">
                    <a:lumMod val="65000"/>
                  </a:srgbClr>
                </a:solidFill>
                <a:latin typeface="Arial"/>
                <a:sym typeface="Arial"/>
              </a:endParaRPr>
            </a:p>
          </p:txBody>
        </p:sp>
        <p:pic>
          <p:nvPicPr>
            <p:cNvPr id="25" name="Picture 24">
              <a:extLst>
                <a:ext uri="{FF2B5EF4-FFF2-40B4-BE49-F238E27FC236}">
                  <a16:creationId xmlns:a16="http://schemas.microsoft.com/office/drawing/2014/main" id="{C3A60686-8671-2C47-AAA6-AA7B40E6B212}"/>
                </a:ext>
              </a:extLst>
            </p:cNvPr>
            <p:cNvPicPr>
              <a:picLocks noChangeAspect="1"/>
            </p:cNvPicPr>
            <p:nvPr/>
          </p:nvPicPr>
          <p:blipFill rotWithShape="1">
            <a:blip r:embed="rId4">
              <a:grayscl/>
            </a:blip>
            <a:srcRect l="40967" t="41003" r="41348" b="40789"/>
            <a:stretch/>
          </p:blipFill>
          <p:spPr>
            <a:xfrm>
              <a:off x="7494456" y="1302514"/>
              <a:ext cx="924059" cy="951375"/>
            </a:xfrm>
            <a:prstGeom prst="rect">
              <a:avLst/>
            </a:prstGeom>
          </p:spPr>
        </p:pic>
        <p:sp>
          <p:nvSpPr>
            <p:cNvPr id="26" name="TextBox 25">
              <a:extLst>
                <a:ext uri="{FF2B5EF4-FFF2-40B4-BE49-F238E27FC236}">
                  <a16:creationId xmlns:a16="http://schemas.microsoft.com/office/drawing/2014/main" id="{1C2266DF-84A6-4546-8D72-A68B93EFFF5F}"/>
                </a:ext>
              </a:extLst>
            </p:cNvPr>
            <p:cNvSpPr txBox="1"/>
            <p:nvPr/>
          </p:nvSpPr>
          <p:spPr>
            <a:xfrm>
              <a:off x="6704659" y="1341103"/>
              <a:ext cx="543739" cy="830997"/>
            </a:xfrm>
            <a:prstGeom prst="rect">
              <a:avLst/>
            </a:prstGeom>
            <a:noFill/>
            <a:ln w="25400">
              <a:noFill/>
            </a:ln>
          </p:spPr>
          <p:txBody>
            <a:bodyPr wrap="none" rtlCol="0">
              <a:spAutoFit/>
            </a:bodyPr>
            <a:lstStyle/>
            <a:p>
              <a:pPr>
                <a:buClr>
                  <a:srgbClr val="000000"/>
                </a:buClr>
                <a:defRPr/>
              </a:pPr>
              <a:r>
                <a:rPr lang="en-GB" sz="4800" b="1" kern="0" dirty="0">
                  <a:ln>
                    <a:solidFill>
                      <a:srgbClr val="375D8A"/>
                    </a:solidFill>
                  </a:ln>
                  <a:solidFill>
                    <a:srgbClr val="FFFFFF">
                      <a:lumMod val="65000"/>
                    </a:srgbClr>
                  </a:solidFill>
                  <a:latin typeface="Arial"/>
                  <a:cs typeface="Arial"/>
                  <a:sym typeface="Arial"/>
                </a:rPr>
                <a:t>=</a:t>
              </a:r>
            </a:p>
          </p:txBody>
        </p:sp>
        <p:grpSp>
          <p:nvGrpSpPr>
            <p:cNvPr id="21" name="Group 20">
              <a:extLst>
                <a:ext uri="{FF2B5EF4-FFF2-40B4-BE49-F238E27FC236}">
                  <a16:creationId xmlns:a16="http://schemas.microsoft.com/office/drawing/2014/main" id="{19B3BF3C-3684-564F-8F01-415285BE23A0}"/>
                </a:ext>
              </a:extLst>
            </p:cNvPr>
            <p:cNvGrpSpPr/>
            <p:nvPr/>
          </p:nvGrpSpPr>
          <p:grpSpPr>
            <a:xfrm>
              <a:off x="5648067" y="1062308"/>
              <a:ext cx="857927" cy="1098079"/>
              <a:chOff x="5648067" y="1062308"/>
              <a:chExt cx="857927" cy="1098079"/>
            </a:xfrm>
          </p:grpSpPr>
          <p:pic>
            <p:nvPicPr>
              <p:cNvPr id="15" name="Picture 14">
                <a:extLst>
                  <a:ext uri="{FF2B5EF4-FFF2-40B4-BE49-F238E27FC236}">
                    <a16:creationId xmlns:a16="http://schemas.microsoft.com/office/drawing/2014/main" id="{6BA3C610-6F5E-C441-BB56-0DC73039B68B}"/>
                  </a:ext>
                </a:extLst>
              </p:cNvPr>
              <p:cNvPicPr>
                <a:picLocks noChangeAspect="1"/>
              </p:cNvPicPr>
              <p:nvPr/>
            </p:nvPicPr>
            <p:blipFill rotWithShape="1">
              <a:blip r:embed="rId5">
                <a:grayscl/>
              </a:blip>
              <a:srcRect l="21318" t="20620" r="21783" b="20930"/>
              <a:stretch/>
            </p:blipFill>
            <p:spPr>
              <a:xfrm>
                <a:off x="5683405" y="1352817"/>
                <a:ext cx="786138" cy="807570"/>
              </a:xfrm>
              <a:prstGeom prst="rect">
                <a:avLst/>
              </a:prstGeom>
            </p:spPr>
          </p:pic>
          <p:sp>
            <p:nvSpPr>
              <p:cNvPr id="27" name="TextBox 26">
                <a:extLst>
                  <a:ext uri="{FF2B5EF4-FFF2-40B4-BE49-F238E27FC236}">
                    <a16:creationId xmlns:a16="http://schemas.microsoft.com/office/drawing/2014/main" id="{50D4AF37-CCC4-8F4C-B9EC-D6837AC0D136}"/>
                  </a:ext>
                </a:extLst>
              </p:cNvPr>
              <p:cNvSpPr txBox="1"/>
              <p:nvPr/>
            </p:nvSpPr>
            <p:spPr>
              <a:xfrm>
                <a:off x="5648067" y="1062308"/>
                <a:ext cx="857927" cy="276999"/>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Feedback</a:t>
                </a:r>
              </a:p>
            </p:txBody>
          </p:sp>
        </p:grpSp>
      </p:grpSp>
      <p:grpSp>
        <p:nvGrpSpPr>
          <p:cNvPr id="8" name="Group 7">
            <a:extLst>
              <a:ext uri="{FF2B5EF4-FFF2-40B4-BE49-F238E27FC236}">
                <a16:creationId xmlns:a16="http://schemas.microsoft.com/office/drawing/2014/main" id="{C1EA77F4-6ECB-5F44-AC6A-8A00EA00128F}"/>
              </a:ext>
            </a:extLst>
          </p:cNvPr>
          <p:cNvGrpSpPr/>
          <p:nvPr/>
        </p:nvGrpSpPr>
        <p:grpSpPr>
          <a:xfrm>
            <a:off x="5306993" y="896335"/>
            <a:ext cx="1233771" cy="1264611"/>
            <a:chOff x="3782992" y="896334"/>
            <a:chExt cx="1233771" cy="1264611"/>
          </a:xfrm>
        </p:grpSpPr>
        <p:grpSp>
          <p:nvGrpSpPr>
            <p:cNvPr id="19" name="Group 18">
              <a:extLst>
                <a:ext uri="{FF2B5EF4-FFF2-40B4-BE49-F238E27FC236}">
                  <a16:creationId xmlns:a16="http://schemas.microsoft.com/office/drawing/2014/main" id="{C0CDB88F-753C-9B4A-89B0-7FC3453C5077}"/>
                </a:ext>
              </a:extLst>
            </p:cNvPr>
            <p:cNvGrpSpPr/>
            <p:nvPr/>
          </p:nvGrpSpPr>
          <p:grpSpPr>
            <a:xfrm>
              <a:off x="4301503" y="896334"/>
              <a:ext cx="715260" cy="1264611"/>
              <a:chOff x="4301503" y="896334"/>
              <a:chExt cx="715260" cy="1264611"/>
            </a:xfrm>
          </p:grpSpPr>
          <p:pic>
            <p:nvPicPr>
              <p:cNvPr id="9" name="Picture 8">
                <a:extLst>
                  <a:ext uri="{FF2B5EF4-FFF2-40B4-BE49-F238E27FC236}">
                    <a16:creationId xmlns:a16="http://schemas.microsoft.com/office/drawing/2014/main" id="{45D13E3E-3ED6-D643-B8B7-93E9633EFAAF}"/>
                  </a:ext>
                </a:extLst>
              </p:cNvPr>
              <p:cNvPicPr>
                <a:picLocks noChangeAspect="1"/>
              </p:cNvPicPr>
              <p:nvPr/>
            </p:nvPicPr>
            <p:blipFill rotWithShape="1">
              <a:blip r:embed="rId6">
                <a:grayscl/>
              </a:blip>
              <a:srcRect l="22249" t="7907" r="22558" b="7132"/>
              <a:stretch/>
            </p:blipFill>
            <p:spPr>
              <a:xfrm>
                <a:off x="4398635" y="1358966"/>
                <a:ext cx="520994" cy="801979"/>
              </a:xfrm>
              <a:prstGeom prst="rect">
                <a:avLst/>
              </a:prstGeom>
            </p:spPr>
          </p:pic>
          <p:sp>
            <p:nvSpPr>
              <p:cNvPr id="20" name="TextBox 19">
                <a:extLst>
                  <a:ext uri="{FF2B5EF4-FFF2-40B4-BE49-F238E27FC236}">
                    <a16:creationId xmlns:a16="http://schemas.microsoft.com/office/drawing/2014/main" id="{7E610058-DAFB-4D45-A269-B8F227568F5C}"/>
                  </a:ext>
                </a:extLst>
              </p:cNvPr>
              <p:cNvSpPr txBox="1"/>
              <p:nvPr/>
            </p:nvSpPr>
            <p:spPr>
              <a:xfrm>
                <a:off x="4301503" y="896334"/>
                <a:ext cx="715260" cy="461665"/>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Grade</a:t>
                </a:r>
              </a:p>
              <a:p>
                <a:pPr algn="ctr">
                  <a:buClr>
                    <a:srgbClr val="000000"/>
                  </a:buClr>
                  <a:defRPr/>
                </a:pPr>
                <a:r>
                  <a:rPr lang="en-GB" sz="1200" kern="0" dirty="0">
                    <a:solidFill>
                      <a:srgbClr val="000000"/>
                    </a:solidFill>
                    <a:latin typeface="Arial"/>
                    <a:cs typeface="Arial"/>
                    <a:sym typeface="Arial"/>
                  </a:rPr>
                  <a:t>(P/M/D)</a:t>
                </a:r>
              </a:p>
            </p:txBody>
          </p:sp>
        </p:grpSp>
        <p:sp>
          <p:nvSpPr>
            <p:cNvPr id="29" name="Chevron 28">
              <a:extLst>
                <a:ext uri="{FF2B5EF4-FFF2-40B4-BE49-F238E27FC236}">
                  <a16:creationId xmlns:a16="http://schemas.microsoft.com/office/drawing/2014/main" id="{1423BAD7-1F2C-1046-B9B7-1E8337A322DA}"/>
                </a:ext>
              </a:extLst>
            </p:cNvPr>
            <p:cNvSpPr/>
            <p:nvPr/>
          </p:nvSpPr>
          <p:spPr>
            <a:xfrm>
              <a:off x="3782992" y="1647528"/>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grpSp>
        <p:nvGrpSpPr>
          <p:cNvPr id="31" name="Group 30">
            <a:extLst>
              <a:ext uri="{FF2B5EF4-FFF2-40B4-BE49-F238E27FC236}">
                <a16:creationId xmlns:a16="http://schemas.microsoft.com/office/drawing/2014/main" id="{B3F2ADDB-9C3F-C64C-BF40-DBF0C448CC9D}"/>
              </a:ext>
            </a:extLst>
          </p:cNvPr>
          <p:cNvGrpSpPr/>
          <p:nvPr/>
        </p:nvGrpSpPr>
        <p:grpSpPr>
          <a:xfrm>
            <a:off x="3432803" y="3515844"/>
            <a:ext cx="1722020" cy="955573"/>
            <a:chOff x="1908803" y="3515843"/>
            <a:chExt cx="1722020" cy="955573"/>
          </a:xfrm>
        </p:grpSpPr>
        <p:pic>
          <p:nvPicPr>
            <p:cNvPr id="34" name="Picture 33">
              <a:extLst>
                <a:ext uri="{FF2B5EF4-FFF2-40B4-BE49-F238E27FC236}">
                  <a16:creationId xmlns:a16="http://schemas.microsoft.com/office/drawing/2014/main" id="{D7C72659-2FCF-B64A-95EE-078C22967CA9}"/>
                </a:ext>
              </a:extLst>
            </p:cNvPr>
            <p:cNvPicPr>
              <a:picLocks noChangeAspect="1"/>
            </p:cNvPicPr>
            <p:nvPr/>
          </p:nvPicPr>
          <p:blipFill rotWithShape="1">
            <a:blip r:embed="rId3"/>
            <a:srcRect l="5039" t="17209" r="3644" b="6031"/>
            <a:stretch/>
          </p:blipFill>
          <p:spPr>
            <a:xfrm>
              <a:off x="2494035" y="3515843"/>
              <a:ext cx="1136788" cy="955573"/>
            </a:xfrm>
            <a:prstGeom prst="rect">
              <a:avLst/>
            </a:prstGeom>
          </p:spPr>
        </p:pic>
        <p:sp>
          <p:nvSpPr>
            <p:cNvPr id="35" name="Chevron 34">
              <a:extLst>
                <a:ext uri="{FF2B5EF4-FFF2-40B4-BE49-F238E27FC236}">
                  <a16:creationId xmlns:a16="http://schemas.microsoft.com/office/drawing/2014/main" id="{E02ABDF1-EF35-DC43-A592-D41A60736BDF}"/>
                </a:ext>
              </a:extLst>
            </p:cNvPr>
            <p:cNvSpPr/>
            <p:nvPr/>
          </p:nvSpPr>
          <p:spPr>
            <a:xfrm>
              <a:off x="1908803" y="3718165"/>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grpSp>
        <p:nvGrpSpPr>
          <p:cNvPr id="32" name="Group 31">
            <a:extLst>
              <a:ext uri="{FF2B5EF4-FFF2-40B4-BE49-F238E27FC236}">
                <a16:creationId xmlns:a16="http://schemas.microsoft.com/office/drawing/2014/main" id="{19FC986C-BCDC-E147-ADE9-6DEE0FDA1309}"/>
              </a:ext>
            </a:extLst>
          </p:cNvPr>
          <p:cNvGrpSpPr/>
          <p:nvPr/>
        </p:nvGrpSpPr>
        <p:grpSpPr>
          <a:xfrm>
            <a:off x="5296974" y="3429603"/>
            <a:ext cx="1236175" cy="1466704"/>
            <a:chOff x="3772973" y="3429603"/>
            <a:chExt cx="1236175" cy="1466704"/>
          </a:xfrm>
        </p:grpSpPr>
        <p:grpSp>
          <p:nvGrpSpPr>
            <p:cNvPr id="52" name="Group 51">
              <a:extLst>
                <a:ext uri="{FF2B5EF4-FFF2-40B4-BE49-F238E27FC236}">
                  <a16:creationId xmlns:a16="http://schemas.microsoft.com/office/drawing/2014/main" id="{5AE9993E-B96C-444C-922E-CC4010C381E4}"/>
                </a:ext>
              </a:extLst>
            </p:cNvPr>
            <p:cNvGrpSpPr/>
            <p:nvPr/>
          </p:nvGrpSpPr>
          <p:grpSpPr>
            <a:xfrm>
              <a:off x="4289079" y="3429603"/>
              <a:ext cx="720069" cy="1466704"/>
              <a:chOff x="4289079" y="3429603"/>
              <a:chExt cx="720069" cy="1466704"/>
            </a:xfrm>
          </p:grpSpPr>
          <p:pic>
            <p:nvPicPr>
              <p:cNvPr id="39" name="Picture 38">
                <a:extLst>
                  <a:ext uri="{FF2B5EF4-FFF2-40B4-BE49-F238E27FC236}">
                    <a16:creationId xmlns:a16="http://schemas.microsoft.com/office/drawing/2014/main" id="{2A52BD33-0AC0-EC49-828A-025CFAAFF886}"/>
                  </a:ext>
                </a:extLst>
              </p:cNvPr>
              <p:cNvPicPr>
                <a:picLocks noChangeAspect="1"/>
              </p:cNvPicPr>
              <p:nvPr/>
            </p:nvPicPr>
            <p:blipFill rotWithShape="1">
              <a:blip r:embed="rId6">
                <a:grayscl/>
              </a:blip>
              <a:srcRect l="22249" t="7907" r="22558" b="7132"/>
              <a:stretch/>
            </p:blipFill>
            <p:spPr>
              <a:xfrm>
                <a:off x="4388616" y="3429603"/>
                <a:ext cx="520994" cy="801979"/>
              </a:xfrm>
              <a:prstGeom prst="rect">
                <a:avLst/>
              </a:prstGeom>
            </p:spPr>
          </p:pic>
          <p:sp>
            <p:nvSpPr>
              <p:cNvPr id="40" name="TextBox 39">
                <a:extLst>
                  <a:ext uri="{FF2B5EF4-FFF2-40B4-BE49-F238E27FC236}">
                    <a16:creationId xmlns:a16="http://schemas.microsoft.com/office/drawing/2014/main" id="{81E7C292-66CF-6E4F-B4AA-6311F4D70E1A}"/>
                  </a:ext>
                </a:extLst>
              </p:cNvPr>
              <p:cNvSpPr txBox="1"/>
              <p:nvPr/>
            </p:nvSpPr>
            <p:spPr>
              <a:xfrm>
                <a:off x="4289079" y="4249976"/>
                <a:ext cx="720069" cy="646331"/>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Capped</a:t>
                </a:r>
              </a:p>
              <a:p>
                <a:pPr algn="ctr">
                  <a:buClr>
                    <a:srgbClr val="000000"/>
                  </a:buClr>
                  <a:defRPr/>
                </a:pPr>
                <a:r>
                  <a:rPr lang="en-GB" sz="1200" kern="0" dirty="0">
                    <a:solidFill>
                      <a:srgbClr val="000000"/>
                    </a:solidFill>
                    <a:latin typeface="Arial"/>
                    <a:cs typeface="Arial"/>
                    <a:sym typeface="Arial"/>
                  </a:rPr>
                  <a:t>at</a:t>
                </a:r>
              </a:p>
              <a:p>
                <a:pPr algn="ctr">
                  <a:buClr>
                    <a:srgbClr val="000000"/>
                  </a:buClr>
                  <a:defRPr/>
                </a:pPr>
                <a:r>
                  <a:rPr lang="en-GB" sz="1200" b="1" kern="0" dirty="0">
                    <a:solidFill>
                      <a:srgbClr val="000000"/>
                    </a:solidFill>
                    <a:latin typeface="Arial"/>
                    <a:cs typeface="Arial"/>
                    <a:sym typeface="Arial"/>
                  </a:rPr>
                  <a:t>Pass</a:t>
                </a:r>
              </a:p>
            </p:txBody>
          </p:sp>
        </p:grpSp>
        <p:sp>
          <p:nvSpPr>
            <p:cNvPr id="41" name="Chevron 40">
              <a:extLst>
                <a:ext uri="{FF2B5EF4-FFF2-40B4-BE49-F238E27FC236}">
                  <a16:creationId xmlns:a16="http://schemas.microsoft.com/office/drawing/2014/main" id="{463453C5-5FBB-4441-885A-F608508F66D6}"/>
                </a:ext>
              </a:extLst>
            </p:cNvPr>
            <p:cNvSpPr/>
            <p:nvPr/>
          </p:nvSpPr>
          <p:spPr>
            <a:xfrm>
              <a:off x="3772973" y="3718165"/>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grpSp>
        <p:nvGrpSpPr>
          <p:cNvPr id="33" name="Group 32">
            <a:extLst>
              <a:ext uri="{FF2B5EF4-FFF2-40B4-BE49-F238E27FC236}">
                <a16:creationId xmlns:a16="http://schemas.microsoft.com/office/drawing/2014/main" id="{0643F4FB-D020-DD40-BF7A-5A4EE9946F7D}"/>
              </a:ext>
            </a:extLst>
          </p:cNvPr>
          <p:cNvGrpSpPr/>
          <p:nvPr/>
        </p:nvGrpSpPr>
        <p:grpSpPr>
          <a:xfrm>
            <a:off x="6645611" y="3326034"/>
            <a:ext cx="3296904" cy="951375"/>
            <a:chOff x="5121611" y="3326033"/>
            <a:chExt cx="3296904" cy="951375"/>
          </a:xfrm>
        </p:grpSpPr>
        <p:pic>
          <p:nvPicPr>
            <p:cNvPr id="37" name="Picture 36">
              <a:extLst>
                <a:ext uri="{FF2B5EF4-FFF2-40B4-BE49-F238E27FC236}">
                  <a16:creationId xmlns:a16="http://schemas.microsoft.com/office/drawing/2014/main" id="{223140B1-0A3D-C449-A91E-E6A84FFADFC7}"/>
                </a:ext>
              </a:extLst>
            </p:cNvPr>
            <p:cNvPicPr>
              <a:picLocks noChangeAspect="1"/>
            </p:cNvPicPr>
            <p:nvPr/>
          </p:nvPicPr>
          <p:blipFill rotWithShape="1">
            <a:blip r:embed="rId5">
              <a:grayscl/>
            </a:blip>
            <a:srcRect l="21318" t="20620" r="21783" b="20930"/>
            <a:stretch/>
          </p:blipFill>
          <p:spPr>
            <a:xfrm>
              <a:off x="5683405" y="3376336"/>
              <a:ext cx="786138" cy="807570"/>
            </a:xfrm>
            <a:prstGeom prst="rect">
              <a:avLst/>
            </a:prstGeom>
          </p:spPr>
        </p:pic>
        <p:sp>
          <p:nvSpPr>
            <p:cNvPr id="38" name="Cross 37">
              <a:extLst>
                <a:ext uri="{FF2B5EF4-FFF2-40B4-BE49-F238E27FC236}">
                  <a16:creationId xmlns:a16="http://schemas.microsoft.com/office/drawing/2014/main" id="{EECE2DD3-BCBD-024C-9BD6-A3B1BD7B108B}"/>
                </a:ext>
              </a:extLst>
            </p:cNvPr>
            <p:cNvSpPr/>
            <p:nvPr/>
          </p:nvSpPr>
          <p:spPr>
            <a:xfrm>
              <a:off x="5121611" y="3609847"/>
              <a:ext cx="359811" cy="340548"/>
            </a:xfrm>
            <a:prstGeom prst="plus">
              <a:avLst>
                <a:gd name="adj" fmla="val 35342"/>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FFFFFF"/>
                </a:solidFill>
                <a:latin typeface="Arial"/>
                <a:sym typeface="Arial"/>
              </a:endParaRPr>
            </a:p>
          </p:txBody>
        </p:sp>
        <p:pic>
          <p:nvPicPr>
            <p:cNvPr id="42" name="Picture 41">
              <a:extLst>
                <a:ext uri="{FF2B5EF4-FFF2-40B4-BE49-F238E27FC236}">
                  <a16:creationId xmlns:a16="http://schemas.microsoft.com/office/drawing/2014/main" id="{D930C772-242C-5C45-9156-FDD400E5A413}"/>
                </a:ext>
              </a:extLst>
            </p:cNvPr>
            <p:cNvPicPr>
              <a:picLocks noChangeAspect="1"/>
            </p:cNvPicPr>
            <p:nvPr/>
          </p:nvPicPr>
          <p:blipFill rotWithShape="1">
            <a:blip r:embed="rId4">
              <a:grayscl/>
            </a:blip>
            <a:srcRect l="40967" t="41003" r="41348" b="40789"/>
            <a:stretch/>
          </p:blipFill>
          <p:spPr>
            <a:xfrm>
              <a:off x="7494456" y="3326033"/>
              <a:ext cx="924059" cy="951375"/>
            </a:xfrm>
            <a:prstGeom prst="rect">
              <a:avLst/>
            </a:prstGeom>
          </p:spPr>
        </p:pic>
        <p:sp>
          <p:nvSpPr>
            <p:cNvPr id="43" name="TextBox 42">
              <a:extLst>
                <a:ext uri="{FF2B5EF4-FFF2-40B4-BE49-F238E27FC236}">
                  <a16:creationId xmlns:a16="http://schemas.microsoft.com/office/drawing/2014/main" id="{EC167DF1-59DA-C34F-86E7-45FE83B40093}"/>
                </a:ext>
              </a:extLst>
            </p:cNvPr>
            <p:cNvSpPr txBox="1"/>
            <p:nvPr/>
          </p:nvSpPr>
          <p:spPr>
            <a:xfrm>
              <a:off x="6704659" y="3364622"/>
              <a:ext cx="543739" cy="830997"/>
            </a:xfrm>
            <a:prstGeom prst="rect">
              <a:avLst/>
            </a:prstGeom>
            <a:noFill/>
            <a:ln w="25400">
              <a:noFill/>
            </a:ln>
          </p:spPr>
          <p:txBody>
            <a:bodyPr wrap="none" rtlCol="0">
              <a:spAutoFit/>
            </a:bodyPr>
            <a:lstStyle/>
            <a:p>
              <a:pPr>
                <a:buClr>
                  <a:srgbClr val="000000"/>
                </a:buClr>
                <a:defRPr/>
              </a:pPr>
              <a:r>
                <a:rPr lang="en-GB" sz="4800" b="1" kern="0" dirty="0">
                  <a:ln>
                    <a:solidFill>
                      <a:srgbClr val="375D8A"/>
                    </a:solidFill>
                  </a:ln>
                  <a:solidFill>
                    <a:srgbClr val="FFFFFF">
                      <a:lumMod val="65000"/>
                    </a:srgbClr>
                  </a:solidFill>
                  <a:latin typeface="Arial"/>
                  <a:cs typeface="Arial"/>
                  <a:sym typeface="Arial"/>
                </a:rPr>
                <a:t>=</a:t>
              </a:r>
            </a:p>
          </p:txBody>
        </p:sp>
      </p:grpSp>
      <p:grpSp>
        <p:nvGrpSpPr>
          <p:cNvPr id="36" name="Group 35">
            <a:extLst>
              <a:ext uri="{FF2B5EF4-FFF2-40B4-BE49-F238E27FC236}">
                <a16:creationId xmlns:a16="http://schemas.microsoft.com/office/drawing/2014/main" id="{D27FD72E-5D30-EB46-86BE-63C953C0CBD0}"/>
              </a:ext>
            </a:extLst>
          </p:cNvPr>
          <p:cNvGrpSpPr/>
          <p:nvPr/>
        </p:nvGrpSpPr>
        <p:grpSpPr>
          <a:xfrm>
            <a:off x="2291274" y="2423159"/>
            <a:ext cx="2297046" cy="2390722"/>
            <a:chOff x="767274" y="2423159"/>
            <a:chExt cx="2297046" cy="2390722"/>
          </a:xfrm>
        </p:grpSpPr>
        <p:pic>
          <p:nvPicPr>
            <p:cNvPr id="13" name="Picture 12">
              <a:extLst>
                <a:ext uri="{FF2B5EF4-FFF2-40B4-BE49-F238E27FC236}">
                  <a16:creationId xmlns:a16="http://schemas.microsoft.com/office/drawing/2014/main" id="{7CCEF338-8110-BC49-B5E6-E2FE604AD3F3}"/>
                </a:ext>
              </a:extLst>
            </p:cNvPr>
            <p:cNvPicPr>
              <a:picLocks noChangeAspect="1"/>
            </p:cNvPicPr>
            <p:nvPr/>
          </p:nvPicPr>
          <p:blipFill rotWithShape="1">
            <a:blip r:embed="rId7"/>
            <a:srcRect l="21163" t="4507" r="22558" b="16279"/>
            <a:stretch/>
          </p:blipFill>
          <p:spPr>
            <a:xfrm>
              <a:off x="1016921" y="3376337"/>
              <a:ext cx="663140" cy="933378"/>
            </a:xfrm>
            <a:prstGeom prst="rect">
              <a:avLst/>
            </a:prstGeom>
          </p:spPr>
        </p:pic>
        <p:sp>
          <p:nvSpPr>
            <p:cNvPr id="28" name="TextBox 27">
              <a:extLst>
                <a:ext uri="{FF2B5EF4-FFF2-40B4-BE49-F238E27FC236}">
                  <a16:creationId xmlns:a16="http://schemas.microsoft.com/office/drawing/2014/main" id="{A387FA16-A662-9345-995F-59AA80DAFAED}"/>
                </a:ext>
              </a:extLst>
            </p:cNvPr>
            <p:cNvSpPr txBox="1"/>
            <p:nvPr/>
          </p:nvSpPr>
          <p:spPr>
            <a:xfrm>
              <a:off x="767274" y="4352216"/>
              <a:ext cx="1146468" cy="461665"/>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Assignment</a:t>
              </a:r>
            </a:p>
            <a:p>
              <a:pPr algn="ctr">
                <a:buClr>
                  <a:srgbClr val="000000"/>
                </a:buClr>
                <a:defRPr/>
              </a:pPr>
              <a:r>
                <a:rPr lang="en-GB" sz="1200" b="1" kern="0" dirty="0">
                  <a:solidFill>
                    <a:srgbClr val="000000"/>
                  </a:solidFill>
                  <a:latin typeface="Arial"/>
                  <a:cs typeface="Arial"/>
                  <a:sym typeface="Arial"/>
                </a:rPr>
                <a:t>Re</a:t>
              </a:r>
              <a:r>
                <a:rPr lang="en-GB" sz="1200" kern="0" dirty="0">
                  <a:solidFill>
                    <a:srgbClr val="000000"/>
                  </a:solidFill>
                  <a:latin typeface="Arial"/>
                  <a:cs typeface="Arial"/>
                  <a:sym typeface="Arial"/>
                </a:rPr>
                <a:t>submission</a:t>
              </a:r>
            </a:p>
          </p:txBody>
        </p:sp>
        <p:cxnSp>
          <p:nvCxnSpPr>
            <p:cNvPr id="4" name="Elbow Connector 3">
              <a:extLst>
                <a:ext uri="{FF2B5EF4-FFF2-40B4-BE49-F238E27FC236}">
                  <a16:creationId xmlns:a16="http://schemas.microsoft.com/office/drawing/2014/main" id="{D7021CBB-FA9B-FA4F-A795-C711F1918D7C}"/>
                </a:ext>
              </a:extLst>
            </p:cNvPr>
            <p:cNvCxnSpPr>
              <a:stCxn id="11" idx="2"/>
              <a:endCxn id="13" idx="0"/>
            </p:cNvCxnSpPr>
            <p:nvPr/>
          </p:nvCxnSpPr>
          <p:spPr>
            <a:xfrm rot="5400000">
              <a:off x="1729817" y="2041834"/>
              <a:ext cx="953177" cy="1715828"/>
            </a:xfrm>
            <a:prstGeom prst="bentConnector3">
              <a:avLst/>
            </a:prstGeom>
            <a:ln w="69850">
              <a:headEnd type="none"/>
              <a:tailEnd type="arrow"/>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D8E54ACD-8623-B34A-A3CB-39A39220AF36}"/>
                </a:ext>
              </a:extLst>
            </p:cNvPr>
            <p:cNvPicPr>
              <a:picLocks noChangeAspect="1"/>
            </p:cNvPicPr>
            <p:nvPr/>
          </p:nvPicPr>
          <p:blipFill rotWithShape="1">
            <a:blip r:embed="rId6"/>
            <a:srcRect l="22249" t="7907" r="22558" b="7132"/>
            <a:stretch/>
          </p:blipFill>
          <p:spPr>
            <a:xfrm>
              <a:off x="1887964" y="2494488"/>
              <a:ext cx="520994" cy="801979"/>
            </a:xfrm>
            <a:prstGeom prst="rect">
              <a:avLst/>
            </a:prstGeom>
          </p:spPr>
        </p:pic>
        <p:sp>
          <p:nvSpPr>
            <p:cNvPr id="45" name="&quot;No&quot; Symbol 44">
              <a:extLst>
                <a:ext uri="{FF2B5EF4-FFF2-40B4-BE49-F238E27FC236}">
                  <a16:creationId xmlns:a16="http://schemas.microsoft.com/office/drawing/2014/main" id="{0B00BDE6-87B4-F34C-8F56-D46B58E69E5D}"/>
                </a:ext>
              </a:extLst>
            </p:cNvPr>
            <p:cNvSpPr/>
            <p:nvPr/>
          </p:nvSpPr>
          <p:spPr>
            <a:xfrm>
              <a:off x="1858468" y="2599021"/>
              <a:ext cx="585272" cy="585272"/>
            </a:xfrm>
            <a:prstGeom prst="noSmoking">
              <a:avLst>
                <a:gd name="adj" fmla="val 13577"/>
              </a:avLst>
            </a:prstGeom>
            <a:solidFill>
              <a:srgbClr val="FF0000">
                <a:alpha val="3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grpSp>
        <p:nvGrpSpPr>
          <p:cNvPr id="24" name="Group 23">
            <a:extLst>
              <a:ext uri="{FF2B5EF4-FFF2-40B4-BE49-F238E27FC236}">
                <a16:creationId xmlns:a16="http://schemas.microsoft.com/office/drawing/2014/main" id="{7719135F-9A12-E84F-973F-BF515D1D8D53}"/>
              </a:ext>
            </a:extLst>
          </p:cNvPr>
          <p:cNvGrpSpPr/>
          <p:nvPr/>
        </p:nvGrpSpPr>
        <p:grpSpPr>
          <a:xfrm>
            <a:off x="2178037" y="4471417"/>
            <a:ext cx="2408392" cy="2490202"/>
            <a:chOff x="654037" y="4471417"/>
            <a:chExt cx="2408392" cy="2490202"/>
          </a:xfrm>
        </p:grpSpPr>
        <p:cxnSp>
          <p:nvCxnSpPr>
            <p:cNvPr id="46" name="Elbow Connector 45">
              <a:extLst>
                <a:ext uri="{FF2B5EF4-FFF2-40B4-BE49-F238E27FC236}">
                  <a16:creationId xmlns:a16="http://schemas.microsoft.com/office/drawing/2014/main" id="{0CE933FF-EBA9-DE45-94A5-4DE82C12A3F7}"/>
                </a:ext>
              </a:extLst>
            </p:cNvPr>
            <p:cNvCxnSpPr>
              <a:cxnSpLocks/>
              <a:stCxn id="34" idx="2"/>
              <a:endCxn id="10" idx="0"/>
            </p:cNvCxnSpPr>
            <p:nvPr/>
          </p:nvCxnSpPr>
          <p:spPr>
            <a:xfrm rot="5400000">
              <a:off x="1526583" y="4242854"/>
              <a:ext cx="1307284" cy="1764409"/>
            </a:xfrm>
            <a:prstGeom prst="bentConnector3">
              <a:avLst>
                <a:gd name="adj1" fmla="val 50000"/>
              </a:avLst>
            </a:prstGeom>
            <a:ln w="69850">
              <a:headEnd type="none"/>
              <a:tailEnd type="arrow"/>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FE5D5186-9C7E-FA42-85CD-598FF40170DD}"/>
                </a:ext>
              </a:extLst>
            </p:cNvPr>
            <p:cNvPicPr>
              <a:picLocks noChangeAspect="1"/>
            </p:cNvPicPr>
            <p:nvPr/>
          </p:nvPicPr>
          <p:blipFill rotWithShape="1">
            <a:blip r:embed="rId6"/>
            <a:srcRect l="22249" t="7907" r="22558" b="7132"/>
            <a:stretch/>
          </p:blipFill>
          <p:spPr>
            <a:xfrm>
              <a:off x="1881115" y="4722821"/>
              <a:ext cx="520994" cy="801979"/>
            </a:xfrm>
            <a:prstGeom prst="rect">
              <a:avLst/>
            </a:prstGeom>
          </p:spPr>
        </p:pic>
        <p:sp>
          <p:nvSpPr>
            <p:cNvPr id="48" name="&quot;No&quot; Symbol 47">
              <a:extLst>
                <a:ext uri="{FF2B5EF4-FFF2-40B4-BE49-F238E27FC236}">
                  <a16:creationId xmlns:a16="http://schemas.microsoft.com/office/drawing/2014/main" id="{CA267493-5265-FB47-BBE3-A868AD33D995}"/>
                </a:ext>
              </a:extLst>
            </p:cNvPr>
            <p:cNvSpPr/>
            <p:nvPr/>
          </p:nvSpPr>
          <p:spPr>
            <a:xfrm>
              <a:off x="1851619" y="4827354"/>
              <a:ext cx="585272" cy="585272"/>
            </a:xfrm>
            <a:prstGeom prst="noSmoking">
              <a:avLst>
                <a:gd name="adj" fmla="val 13577"/>
              </a:avLst>
            </a:prstGeom>
            <a:solidFill>
              <a:srgbClr val="FF0000">
                <a:alpha val="3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nvGrpSpPr>
            <p:cNvPr id="53" name="Group 52">
              <a:extLst>
                <a:ext uri="{FF2B5EF4-FFF2-40B4-BE49-F238E27FC236}">
                  <a16:creationId xmlns:a16="http://schemas.microsoft.com/office/drawing/2014/main" id="{F2593603-3CEC-924F-A3D7-3E548A4743B1}"/>
                </a:ext>
              </a:extLst>
            </p:cNvPr>
            <p:cNvGrpSpPr/>
            <p:nvPr/>
          </p:nvGrpSpPr>
          <p:grpSpPr>
            <a:xfrm>
              <a:off x="654037" y="5778700"/>
              <a:ext cx="2101997" cy="1182919"/>
              <a:chOff x="654037" y="5778700"/>
              <a:chExt cx="2101997" cy="1182919"/>
            </a:xfrm>
          </p:grpSpPr>
          <p:sp>
            <p:nvSpPr>
              <p:cNvPr id="6" name="TextBox 5">
                <a:extLst>
                  <a:ext uri="{FF2B5EF4-FFF2-40B4-BE49-F238E27FC236}">
                    <a16:creationId xmlns:a16="http://schemas.microsoft.com/office/drawing/2014/main" id="{84E90166-9F80-FB46-9734-DE0926CDEF0B}"/>
                  </a:ext>
                </a:extLst>
              </p:cNvPr>
              <p:cNvSpPr txBox="1"/>
              <p:nvPr/>
            </p:nvSpPr>
            <p:spPr>
              <a:xfrm>
                <a:off x="1851619" y="6101780"/>
                <a:ext cx="904415" cy="307777"/>
              </a:xfrm>
              <a:prstGeom prst="rect">
                <a:avLst/>
              </a:prstGeom>
              <a:noFill/>
            </p:spPr>
            <p:txBody>
              <a:bodyPr wrap="none" rtlCol="0">
                <a:spAutoFit/>
              </a:bodyPr>
              <a:lstStyle/>
              <a:p>
                <a:pPr>
                  <a:buClr>
                    <a:srgbClr val="000000"/>
                  </a:buClr>
                  <a:defRPr/>
                </a:pPr>
                <a:r>
                  <a:rPr lang="en-GB" sz="1400" kern="0" dirty="0">
                    <a:solidFill>
                      <a:srgbClr val="000000"/>
                    </a:solidFill>
                    <a:latin typeface="Arial"/>
                    <a:cs typeface="Arial"/>
                    <a:sym typeface="Arial"/>
                  </a:rPr>
                  <a:t>RETAKE</a:t>
                </a:r>
              </a:p>
            </p:txBody>
          </p:sp>
          <p:pic>
            <p:nvPicPr>
              <p:cNvPr id="10" name="Picture 9">
                <a:extLst>
                  <a:ext uri="{FF2B5EF4-FFF2-40B4-BE49-F238E27FC236}">
                    <a16:creationId xmlns:a16="http://schemas.microsoft.com/office/drawing/2014/main" id="{92A4BAF6-5852-1249-976A-6E631E848071}"/>
                  </a:ext>
                </a:extLst>
              </p:cNvPr>
              <p:cNvPicPr>
                <a:picLocks noChangeAspect="1"/>
              </p:cNvPicPr>
              <p:nvPr/>
            </p:nvPicPr>
            <p:blipFill rotWithShape="1">
              <a:blip r:embed="rId8"/>
              <a:srcRect t="8156"/>
              <a:stretch/>
            </p:blipFill>
            <p:spPr>
              <a:xfrm flipH="1">
                <a:off x="654037" y="5778700"/>
                <a:ext cx="1287967" cy="1182919"/>
              </a:xfrm>
              <a:prstGeom prst="rect">
                <a:avLst/>
              </a:prstGeom>
            </p:spPr>
          </p:pic>
        </p:grpSp>
      </p:grpSp>
      <p:grpSp>
        <p:nvGrpSpPr>
          <p:cNvPr id="51" name="Group 50">
            <a:extLst>
              <a:ext uri="{FF2B5EF4-FFF2-40B4-BE49-F238E27FC236}">
                <a16:creationId xmlns:a16="http://schemas.microsoft.com/office/drawing/2014/main" id="{AC301DF4-DD38-CD49-A327-37999C6BA180}"/>
              </a:ext>
            </a:extLst>
          </p:cNvPr>
          <p:cNvGrpSpPr/>
          <p:nvPr/>
        </p:nvGrpSpPr>
        <p:grpSpPr>
          <a:xfrm>
            <a:off x="5811837" y="5110680"/>
            <a:ext cx="720069" cy="1448310"/>
            <a:chOff x="4299098" y="712635"/>
            <a:chExt cx="720069" cy="1448310"/>
          </a:xfrm>
        </p:grpSpPr>
        <p:pic>
          <p:nvPicPr>
            <p:cNvPr id="55" name="Picture 54">
              <a:extLst>
                <a:ext uri="{FF2B5EF4-FFF2-40B4-BE49-F238E27FC236}">
                  <a16:creationId xmlns:a16="http://schemas.microsoft.com/office/drawing/2014/main" id="{1954F466-C3DB-EE48-8F62-87DDE5DF543B}"/>
                </a:ext>
              </a:extLst>
            </p:cNvPr>
            <p:cNvPicPr>
              <a:picLocks noChangeAspect="1"/>
            </p:cNvPicPr>
            <p:nvPr/>
          </p:nvPicPr>
          <p:blipFill rotWithShape="1">
            <a:blip r:embed="rId6"/>
            <a:srcRect l="22249" t="7907" r="22558" b="7132"/>
            <a:stretch/>
          </p:blipFill>
          <p:spPr>
            <a:xfrm>
              <a:off x="4398635" y="1358966"/>
              <a:ext cx="520994" cy="801979"/>
            </a:xfrm>
            <a:prstGeom prst="rect">
              <a:avLst/>
            </a:prstGeom>
          </p:spPr>
        </p:pic>
        <p:sp>
          <p:nvSpPr>
            <p:cNvPr id="56" name="TextBox 55">
              <a:extLst>
                <a:ext uri="{FF2B5EF4-FFF2-40B4-BE49-F238E27FC236}">
                  <a16:creationId xmlns:a16="http://schemas.microsoft.com/office/drawing/2014/main" id="{563816C3-41A3-2F49-8EBC-DB27DB3B270B}"/>
                </a:ext>
              </a:extLst>
            </p:cNvPr>
            <p:cNvSpPr txBox="1"/>
            <p:nvPr/>
          </p:nvSpPr>
          <p:spPr>
            <a:xfrm>
              <a:off x="4299098" y="712635"/>
              <a:ext cx="720069" cy="646331"/>
            </a:xfrm>
            <a:prstGeom prst="rect">
              <a:avLst/>
            </a:prstGeom>
            <a:noFill/>
          </p:spPr>
          <p:txBody>
            <a:bodyPr wrap="none" rtlCol="0">
              <a:spAutoFit/>
            </a:bodyPr>
            <a:lstStyle/>
            <a:p>
              <a:pPr algn="ctr">
                <a:buClr>
                  <a:srgbClr val="000000"/>
                </a:buClr>
                <a:defRPr/>
              </a:pPr>
              <a:r>
                <a:rPr lang="en-GB" sz="1200" kern="0" dirty="0">
                  <a:solidFill>
                    <a:srgbClr val="000000"/>
                  </a:solidFill>
                  <a:latin typeface="Arial"/>
                  <a:cs typeface="Arial"/>
                  <a:sym typeface="Arial"/>
                </a:rPr>
                <a:t>Capped</a:t>
              </a:r>
            </a:p>
            <a:p>
              <a:pPr algn="ctr">
                <a:buClr>
                  <a:srgbClr val="000000"/>
                </a:buClr>
                <a:defRPr/>
              </a:pPr>
              <a:r>
                <a:rPr lang="en-GB" sz="1200" kern="0" dirty="0">
                  <a:solidFill>
                    <a:srgbClr val="000000"/>
                  </a:solidFill>
                  <a:latin typeface="Arial"/>
                  <a:cs typeface="Arial"/>
                  <a:sym typeface="Arial"/>
                </a:rPr>
                <a:t>at</a:t>
              </a:r>
            </a:p>
            <a:p>
              <a:pPr algn="ctr">
                <a:buClr>
                  <a:srgbClr val="000000"/>
                </a:buClr>
                <a:defRPr/>
              </a:pPr>
              <a:r>
                <a:rPr lang="en-GB" sz="1200" b="1" kern="0" dirty="0">
                  <a:solidFill>
                    <a:srgbClr val="000000"/>
                  </a:solidFill>
                  <a:latin typeface="Arial"/>
                  <a:cs typeface="Arial"/>
                  <a:sym typeface="Arial"/>
                </a:rPr>
                <a:t>Pass</a:t>
              </a:r>
            </a:p>
          </p:txBody>
        </p:sp>
      </p:grpSp>
      <p:sp>
        <p:nvSpPr>
          <p:cNvPr id="54" name="Chevron 53">
            <a:extLst>
              <a:ext uri="{FF2B5EF4-FFF2-40B4-BE49-F238E27FC236}">
                <a16:creationId xmlns:a16="http://schemas.microsoft.com/office/drawing/2014/main" id="{EC3F2579-6C10-9F43-BB15-FC97E4163977}"/>
              </a:ext>
            </a:extLst>
          </p:cNvPr>
          <p:cNvSpPr/>
          <p:nvPr/>
        </p:nvSpPr>
        <p:spPr>
          <a:xfrm>
            <a:off x="5295730" y="6045574"/>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sp>
        <p:nvSpPr>
          <p:cNvPr id="57" name="Chevron 56">
            <a:extLst>
              <a:ext uri="{FF2B5EF4-FFF2-40B4-BE49-F238E27FC236}">
                <a16:creationId xmlns:a16="http://schemas.microsoft.com/office/drawing/2014/main" id="{DBA14203-3D59-4E4C-80AE-3D4D5008A6CD}"/>
              </a:ext>
            </a:extLst>
          </p:cNvPr>
          <p:cNvSpPr/>
          <p:nvPr/>
        </p:nvSpPr>
        <p:spPr>
          <a:xfrm>
            <a:off x="4849802" y="6050658"/>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sp>
        <p:nvSpPr>
          <p:cNvPr id="58" name="Chevron 57">
            <a:extLst>
              <a:ext uri="{FF2B5EF4-FFF2-40B4-BE49-F238E27FC236}">
                <a16:creationId xmlns:a16="http://schemas.microsoft.com/office/drawing/2014/main" id="{D31C84F1-72A5-7945-BAC9-57F58330C4E3}"/>
              </a:ext>
            </a:extLst>
          </p:cNvPr>
          <p:cNvSpPr/>
          <p:nvPr/>
        </p:nvSpPr>
        <p:spPr>
          <a:xfrm>
            <a:off x="4403874" y="6059802"/>
            <a:ext cx="397362" cy="4040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000000"/>
              </a:solidFill>
              <a:latin typeface="Arial"/>
              <a:sym typeface="Arial"/>
            </a:endParaRPr>
          </a:p>
        </p:txBody>
      </p:sp>
      <p:grpSp>
        <p:nvGrpSpPr>
          <p:cNvPr id="59" name="Group 58">
            <a:extLst>
              <a:ext uri="{FF2B5EF4-FFF2-40B4-BE49-F238E27FC236}">
                <a16:creationId xmlns:a16="http://schemas.microsoft.com/office/drawing/2014/main" id="{FA18A3BB-2BB9-7342-88D2-B43D3318A4A1}"/>
              </a:ext>
            </a:extLst>
          </p:cNvPr>
          <p:cNvGrpSpPr/>
          <p:nvPr/>
        </p:nvGrpSpPr>
        <p:grpSpPr>
          <a:xfrm>
            <a:off x="6654755" y="5643673"/>
            <a:ext cx="3296904" cy="951375"/>
            <a:chOff x="5121611" y="3326033"/>
            <a:chExt cx="3296904" cy="951375"/>
          </a:xfrm>
        </p:grpSpPr>
        <p:pic>
          <p:nvPicPr>
            <p:cNvPr id="60" name="Picture 59">
              <a:extLst>
                <a:ext uri="{FF2B5EF4-FFF2-40B4-BE49-F238E27FC236}">
                  <a16:creationId xmlns:a16="http://schemas.microsoft.com/office/drawing/2014/main" id="{A6D366BE-8AB2-8D4F-AC2F-8B94D92DAA3E}"/>
                </a:ext>
              </a:extLst>
            </p:cNvPr>
            <p:cNvPicPr>
              <a:picLocks noChangeAspect="1"/>
            </p:cNvPicPr>
            <p:nvPr/>
          </p:nvPicPr>
          <p:blipFill rotWithShape="1">
            <a:blip r:embed="rId5"/>
            <a:srcRect l="21318" t="20620" r="21783" b="20930"/>
            <a:stretch/>
          </p:blipFill>
          <p:spPr>
            <a:xfrm>
              <a:off x="5683405" y="3376336"/>
              <a:ext cx="786138" cy="807570"/>
            </a:xfrm>
            <a:prstGeom prst="rect">
              <a:avLst/>
            </a:prstGeom>
          </p:spPr>
        </p:pic>
        <p:sp>
          <p:nvSpPr>
            <p:cNvPr id="61" name="Cross 60">
              <a:extLst>
                <a:ext uri="{FF2B5EF4-FFF2-40B4-BE49-F238E27FC236}">
                  <a16:creationId xmlns:a16="http://schemas.microsoft.com/office/drawing/2014/main" id="{4D532990-1682-F742-9C49-E9239FA66672}"/>
                </a:ext>
              </a:extLst>
            </p:cNvPr>
            <p:cNvSpPr/>
            <p:nvPr/>
          </p:nvSpPr>
          <p:spPr>
            <a:xfrm>
              <a:off x="5121611" y="3609847"/>
              <a:ext cx="359811" cy="340548"/>
            </a:xfrm>
            <a:prstGeom prst="plus">
              <a:avLst>
                <a:gd name="adj" fmla="val 353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GB" sz="1400" kern="0" dirty="0">
                <a:solidFill>
                  <a:srgbClr val="FFFFFF"/>
                </a:solidFill>
                <a:latin typeface="Arial"/>
                <a:sym typeface="Arial"/>
              </a:endParaRPr>
            </a:p>
          </p:txBody>
        </p:sp>
        <p:pic>
          <p:nvPicPr>
            <p:cNvPr id="62" name="Picture 61">
              <a:extLst>
                <a:ext uri="{FF2B5EF4-FFF2-40B4-BE49-F238E27FC236}">
                  <a16:creationId xmlns:a16="http://schemas.microsoft.com/office/drawing/2014/main" id="{34514A14-ACD5-BF4D-B242-B85634E3FE40}"/>
                </a:ext>
              </a:extLst>
            </p:cNvPr>
            <p:cNvPicPr>
              <a:picLocks noChangeAspect="1"/>
            </p:cNvPicPr>
            <p:nvPr/>
          </p:nvPicPr>
          <p:blipFill rotWithShape="1">
            <a:blip r:embed="rId4"/>
            <a:srcRect l="40967" t="41003" r="41348" b="40789"/>
            <a:stretch/>
          </p:blipFill>
          <p:spPr>
            <a:xfrm>
              <a:off x="7494456" y="3326033"/>
              <a:ext cx="924059" cy="951375"/>
            </a:xfrm>
            <a:prstGeom prst="rect">
              <a:avLst/>
            </a:prstGeom>
          </p:spPr>
        </p:pic>
        <p:sp>
          <p:nvSpPr>
            <p:cNvPr id="63" name="TextBox 62">
              <a:extLst>
                <a:ext uri="{FF2B5EF4-FFF2-40B4-BE49-F238E27FC236}">
                  <a16:creationId xmlns:a16="http://schemas.microsoft.com/office/drawing/2014/main" id="{C33360FC-E3D0-B247-9241-8062A5B7C377}"/>
                </a:ext>
              </a:extLst>
            </p:cNvPr>
            <p:cNvSpPr txBox="1"/>
            <p:nvPr/>
          </p:nvSpPr>
          <p:spPr>
            <a:xfrm>
              <a:off x="6704659" y="3364622"/>
              <a:ext cx="543739" cy="830997"/>
            </a:xfrm>
            <a:prstGeom prst="rect">
              <a:avLst/>
            </a:prstGeom>
            <a:noFill/>
            <a:ln w="25400">
              <a:noFill/>
            </a:ln>
          </p:spPr>
          <p:txBody>
            <a:bodyPr wrap="none" rtlCol="0">
              <a:spAutoFit/>
            </a:bodyPr>
            <a:lstStyle/>
            <a:p>
              <a:pPr>
                <a:buClr>
                  <a:srgbClr val="000000"/>
                </a:buClr>
                <a:defRPr/>
              </a:pPr>
              <a:r>
                <a:rPr lang="en-GB" sz="4800" b="1" kern="0" dirty="0">
                  <a:ln>
                    <a:solidFill>
                      <a:srgbClr val="375D8A"/>
                    </a:solidFill>
                  </a:ln>
                  <a:solidFill>
                    <a:srgbClr val="4F81BD"/>
                  </a:solidFill>
                  <a:latin typeface="Arial"/>
                  <a:cs typeface="Arial"/>
                  <a:sym typeface="Arial"/>
                </a:rPr>
                <a:t>=</a:t>
              </a:r>
            </a:p>
          </p:txBody>
        </p:sp>
      </p:grpSp>
    </p:spTree>
    <p:extLst>
      <p:ext uri="{BB962C8B-B14F-4D97-AF65-F5344CB8AC3E}">
        <p14:creationId xmlns:p14="http://schemas.microsoft.com/office/powerpoint/2010/main" val="412700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250"/>
                                        <p:tgtEl>
                                          <p:spTgt spid="58"/>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left)">
                                      <p:cBhvr>
                                        <p:cTn id="11" dur="250"/>
                                        <p:tgtEl>
                                          <p:spTgt spid="57"/>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left)">
                                      <p:cBhvr>
                                        <p:cTn id="15" dur="250"/>
                                        <p:tgtEl>
                                          <p:spTgt spid="54"/>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left)">
                                      <p:cBhvr>
                                        <p:cTn id="19" dur="500"/>
                                        <p:tgtEl>
                                          <p:spTgt spid="51"/>
                                        </p:tgtEl>
                                      </p:cBhvr>
                                    </p:animEffect>
                                  </p:childTnLst>
                                </p:cTn>
                              </p:par>
                            </p:childTnLst>
                          </p:cTn>
                        </p:par>
                        <p:par>
                          <p:cTn id="20" fill="hold">
                            <p:stCondLst>
                              <p:cond delay="1250"/>
                            </p:stCondLst>
                            <p:childTnLst>
                              <p:par>
                                <p:cTn id="21" presetID="22" presetClass="entr" presetSubtype="8"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left)">
                                      <p:cBhvr>
                                        <p:cTn id="2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5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1600" y="1328571"/>
            <a:ext cx="3254643" cy="4633993"/>
          </a:xfrm>
          <a:prstGeom prst="rect">
            <a:avLst/>
          </a:prstGeom>
        </p:spPr>
      </p:pic>
      <p:sp>
        <p:nvSpPr>
          <p:cNvPr id="9" name="TextBox 8"/>
          <p:cNvSpPr txBox="1"/>
          <p:nvPr/>
        </p:nvSpPr>
        <p:spPr>
          <a:xfrm>
            <a:off x="1766807" y="573437"/>
            <a:ext cx="8307091" cy="646331"/>
          </a:xfrm>
          <a:prstGeom prst="rect">
            <a:avLst/>
          </a:prstGeom>
          <a:noFill/>
        </p:spPr>
        <p:txBody>
          <a:bodyPr wrap="square" rtlCol="0">
            <a:spAutoFit/>
          </a:bodyPr>
          <a:lstStyle/>
          <a:p>
            <a:r>
              <a:rPr lang="en-US" sz="3600" b="1" dirty="0">
                <a:solidFill>
                  <a:srgbClr val="00B0F0"/>
                </a:solidFill>
              </a:rPr>
              <a:t>The Holistic Assessment Approach</a:t>
            </a:r>
          </a:p>
        </p:txBody>
      </p:sp>
      <p:sp>
        <p:nvSpPr>
          <p:cNvPr id="10" name="TextBox 9"/>
          <p:cNvSpPr txBox="1"/>
          <p:nvPr/>
        </p:nvSpPr>
        <p:spPr>
          <a:xfrm>
            <a:off x="4256310" y="3085595"/>
            <a:ext cx="2552955"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600" b="1" dirty="0"/>
              <a:t>Selection of ingredients</a:t>
            </a:r>
          </a:p>
        </p:txBody>
      </p:sp>
      <p:sp>
        <p:nvSpPr>
          <p:cNvPr id="11" name="TextBox 10"/>
          <p:cNvSpPr txBox="1"/>
          <p:nvPr/>
        </p:nvSpPr>
        <p:spPr>
          <a:xfrm>
            <a:off x="5113446" y="3645568"/>
            <a:ext cx="1780649"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600" b="1" dirty="0"/>
              <a:t>Skill preparation </a:t>
            </a:r>
          </a:p>
        </p:txBody>
      </p:sp>
      <p:sp>
        <p:nvSpPr>
          <p:cNvPr id="12" name="TextBox 11"/>
          <p:cNvSpPr txBox="1"/>
          <p:nvPr/>
        </p:nvSpPr>
        <p:spPr>
          <a:xfrm>
            <a:off x="5654233" y="4229605"/>
            <a:ext cx="1155032"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b="1" dirty="0"/>
              <a:t>       Taste</a:t>
            </a:r>
          </a:p>
        </p:txBody>
      </p:sp>
      <p:sp>
        <p:nvSpPr>
          <p:cNvPr id="13" name="TextBox 12"/>
          <p:cNvSpPr txBox="1"/>
          <p:nvPr/>
        </p:nvSpPr>
        <p:spPr>
          <a:xfrm>
            <a:off x="5113446" y="4723832"/>
            <a:ext cx="1695819"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600" b="1" dirty="0"/>
              <a:t>    Presentation</a:t>
            </a:r>
          </a:p>
        </p:txBody>
      </p:sp>
      <p:sp>
        <p:nvSpPr>
          <p:cNvPr id="15" name="Right Brace 14"/>
          <p:cNvSpPr/>
          <p:nvPr/>
        </p:nvSpPr>
        <p:spPr>
          <a:xfrm>
            <a:off x="6761137" y="2977307"/>
            <a:ext cx="325478" cy="21859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ln w="0"/>
              <a:solidFill>
                <a:srgbClr val="00B0F0"/>
              </a:solidFill>
              <a:effectLst>
                <a:outerShdw blurRad="38100" dist="19050" dir="2700000" algn="tl" rotWithShape="0">
                  <a:schemeClr val="dk1">
                    <a:alpha val="40000"/>
                  </a:schemeClr>
                </a:outerShdw>
              </a:effectLst>
            </a:endParaRPr>
          </a:p>
        </p:txBody>
      </p:sp>
      <p:sp>
        <p:nvSpPr>
          <p:cNvPr id="16" name="Left Brace 15"/>
          <p:cNvSpPr/>
          <p:nvPr/>
        </p:nvSpPr>
        <p:spPr>
          <a:xfrm>
            <a:off x="7315203" y="2298032"/>
            <a:ext cx="733926" cy="357582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 name="TextBox 16"/>
          <p:cNvSpPr txBox="1"/>
          <p:nvPr/>
        </p:nvSpPr>
        <p:spPr>
          <a:xfrm>
            <a:off x="300789" y="1756611"/>
            <a:ext cx="3775265" cy="4616648"/>
          </a:xfrm>
          <a:prstGeom prst="rect">
            <a:avLst/>
          </a:prstGeom>
          <a:solidFill>
            <a:srgbClr val="DCE2EF"/>
          </a:solidFill>
        </p:spPr>
        <p:txBody>
          <a:bodyPr wrap="square" rtlCol="0">
            <a:spAutoFit/>
          </a:bodyPr>
          <a:lstStyle/>
          <a:p>
            <a:r>
              <a:rPr lang="en-US" sz="2400" b="1" dirty="0"/>
              <a:t>Holistic</a:t>
            </a:r>
            <a:r>
              <a:rPr lang="en-US" sz="2400" dirty="0"/>
              <a:t> </a:t>
            </a:r>
            <a:r>
              <a:rPr lang="en-US" sz="2400" b="1" dirty="0"/>
              <a:t>assessment </a:t>
            </a:r>
            <a:r>
              <a:rPr lang="en-US" b="1" dirty="0"/>
              <a:t>is when the assessor makes academic judgements on grading based on the assignment as a </a:t>
            </a:r>
            <a:r>
              <a:rPr lang="en-US" b="1" dirty="0">
                <a:solidFill>
                  <a:srgbClr val="FF33CC"/>
                </a:solidFill>
              </a:rPr>
              <a:t>WHOLE</a:t>
            </a:r>
            <a:r>
              <a:rPr lang="en-US" b="1" dirty="0"/>
              <a:t>, rather than as a separate breakdown of tasks.</a:t>
            </a:r>
          </a:p>
          <a:p>
            <a:r>
              <a:rPr lang="en-US" b="1" dirty="0"/>
              <a:t>Each part of the ‘MEAL’ will reflect aspects of the criteria</a:t>
            </a:r>
          </a:p>
          <a:p>
            <a:r>
              <a:rPr lang="en-US" b="1" dirty="0"/>
              <a:t> ( selection of ingredients, skill in preparation, etc.) where one part may be seen to be lacking (or missing?) evidence may be found elsewhere in the work.</a:t>
            </a:r>
          </a:p>
          <a:p>
            <a:r>
              <a:rPr lang="en-US" b="1" dirty="0"/>
              <a:t>The student may me awarded for the </a:t>
            </a:r>
            <a:r>
              <a:rPr lang="en-US" b="1" i="1" u="sng" dirty="0"/>
              <a:t>inclusion.</a:t>
            </a:r>
          </a:p>
        </p:txBody>
      </p:sp>
    </p:spTree>
    <p:extLst>
      <p:ext uri="{BB962C8B-B14F-4D97-AF65-F5344CB8AC3E}">
        <p14:creationId xmlns:p14="http://schemas.microsoft.com/office/powerpoint/2010/main" val="272395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40081" y="410950"/>
            <a:ext cx="7939998" cy="720725"/>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altLang="en-US" dirty="0">
                <a:solidFill>
                  <a:schemeClr val="accent3">
                    <a:lumMod val="75000"/>
                  </a:schemeClr>
                </a:solidFill>
              </a:rPr>
              <a:t>			</a:t>
            </a:r>
            <a:r>
              <a:rPr lang="en-US" altLang="en-US" dirty="0">
                <a:solidFill>
                  <a:srgbClr val="00B0F0"/>
                </a:solidFill>
              </a:rPr>
              <a:t>Forms of Evidence for 					Assessment</a:t>
            </a:r>
          </a:p>
        </p:txBody>
      </p:sp>
      <p:sp>
        <p:nvSpPr>
          <p:cNvPr id="8" name="Rounded Rectangle 7"/>
          <p:cNvSpPr/>
          <p:nvPr/>
        </p:nvSpPr>
        <p:spPr>
          <a:xfrm>
            <a:off x="591481" y="1419687"/>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Planning Documents</a:t>
            </a:r>
          </a:p>
        </p:txBody>
      </p:sp>
      <p:sp>
        <p:nvSpPr>
          <p:cNvPr id="9" name="Rounded Rectangle 8"/>
          <p:cNvSpPr/>
          <p:nvPr/>
        </p:nvSpPr>
        <p:spPr>
          <a:xfrm>
            <a:off x="3058540" y="1404257"/>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Open Sans" panose="020B0606030504020204" pitchFamily="34" charset="0"/>
              </a:rPr>
              <a:t>Case Studies</a:t>
            </a:r>
          </a:p>
        </p:txBody>
      </p:sp>
      <p:sp>
        <p:nvSpPr>
          <p:cNvPr id="11" name="Rounded Rectangle 10"/>
          <p:cNvSpPr/>
          <p:nvPr/>
        </p:nvSpPr>
        <p:spPr>
          <a:xfrm>
            <a:off x="5695411" y="1412776"/>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Project</a:t>
            </a:r>
          </a:p>
        </p:txBody>
      </p:sp>
      <p:sp>
        <p:nvSpPr>
          <p:cNvPr id="12" name="Rounded Rectangle 11"/>
          <p:cNvSpPr/>
          <p:nvPr/>
        </p:nvSpPr>
        <p:spPr>
          <a:xfrm>
            <a:off x="8750297" y="1412776"/>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Oral/Viva</a:t>
            </a:r>
          </a:p>
        </p:txBody>
      </p:sp>
      <p:sp>
        <p:nvSpPr>
          <p:cNvPr id="13" name="Rounded Rectangle 12"/>
          <p:cNvSpPr/>
          <p:nvPr/>
        </p:nvSpPr>
        <p:spPr>
          <a:xfrm>
            <a:off x="591481" y="2173725"/>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Recorded Discussion</a:t>
            </a:r>
          </a:p>
        </p:txBody>
      </p:sp>
      <p:sp>
        <p:nvSpPr>
          <p:cNvPr id="14" name="Rounded Rectangle 13"/>
          <p:cNvSpPr/>
          <p:nvPr/>
        </p:nvSpPr>
        <p:spPr>
          <a:xfrm>
            <a:off x="3058540" y="2223326"/>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Reports</a:t>
            </a:r>
          </a:p>
        </p:txBody>
      </p:sp>
      <p:sp>
        <p:nvSpPr>
          <p:cNvPr id="15" name="Rounded Rectangle 14"/>
          <p:cNvSpPr/>
          <p:nvPr/>
        </p:nvSpPr>
        <p:spPr>
          <a:xfrm>
            <a:off x="5695411" y="2231096"/>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Performance</a:t>
            </a:r>
          </a:p>
        </p:txBody>
      </p:sp>
      <p:sp>
        <p:nvSpPr>
          <p:cNvPr id="16" name="Rounded Rectangle 15"/>
          <p:cNvSpPr/>
          <p:nvPr/>
        </p:nvSpPr>
        <p:spPr>
          <a:xfrm>
            <a:off x="8750297" y="2222782"/>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Peer Review</a:t>
            </a:r>
          </a:p>
        </p:txBody>
      </p:sp>
      <p:sp>
        <p:nvSpPr>
          <p:cNvPr id="17" name="Rounded Rectangle 16"/>
          <p:cNvSpPr/>
          <p:nvPr/>
        </p:nvSpPr>
        <p:spPr>
          <a:xfrm>
            <a:off x="640081" y="3005759"/>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Log Books, Diaries, etc.</a:t>
            </a:r>
          </a:p>
        </p:txBody>
      </p:sp>
      <p:sp>
        <p:nvSpPr>
          <p:cNvPr id="18" name="Rounded Rectangle 17"/>
          <p:cNvSpPr/>
          <p:nvPr/>
        </p:nvSpPr>
        <p:spPr>
          <a:xfrm>
            <a:off x="3058540" y="3035527"/>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Written Investigation</a:t>
            </a:r>
          </a:p>
        </p:txBody>
      </p:sp>
      <p:sp>
        <p:nvSpPr>
          <p:cNvPr id="19" name="Rounded Rectangle 18"/>
          <p:cNvSpPr/>
          <p:nvPr/>
        </p:nvSpPr>
        <p:spPr>
          <a:xfrm>
            <a:off x="5695411" y="3020263"/>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Essay/Dissertation</a:t>
            </a:r>
          </a:p>
        </p:txBody>
      </p:sp>
      <p:sp>
        <p:nvSpPr>
          <p:cNvPr id="20" name="Rounded Rectangle 19"/>
          <p:cNvSpPr/>
          <p:nvPr/>
        </p:nvSpPr>
        <p:spPr>
          <a:xfrm>
            <a:off x="8750297" y="2978062"/>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Discussion Forum</a:t>
            </a:r>
          </a:p>
        </p:txBody>
      </p:sp>
      <p:sp>
        <p:nvSpPr>
          <p:cNvPr id="21" name="Rounded Rectangle 20"/>
          <p:cNvSpPr/>
          <p:nvPr/>
        </p:nvSpPr>
        <p:spPr>
          <a:xfrm>
            <a:off x="642495" y="3730457"/>
            <a:ext cx="1800200" cy="504056"/>
          </a:xfrm>
          <a:prstGeom prst="roundRect">
            <a:avLst/>
          </a:prstGeom>
          <a:solidFill>
            <a:srgbClr val="007FA3"/>
          </a:solidFill>
          <a:ln w="9525" cap="flat" cmpd="sng" algn="ctr">
            <a:solidFill>
              <a:srgbClr val="007FA3"/>
            </a:solid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D4EAE4"/>
                </a:solidFill>
                <a:effectLst/>
                <a:uLnTx/>
                <a:uFillTx/>
                <a:latin typeface="Open Sans" panose="020B0606030504020204" pitchFamily="34" charset="0"/>
                <a:ea typeface="+mn-ea"/>
                <a:cs typeface="+mn-cs"/>
              </a:rPr>
              <a:t>Artefacts</a:t>
            </a:r>
          </a:p>
        </p:txBody>
      </p:sp>
      <p:sp>
        <p:nvSpPr>
          <p:cNvPr id="22" name="Rounded Rectangle 21"/>
          <p:cNvSpPr/>
          <p:nvPr/>
        </p:nvSpPr>
        <p:spPr>
          <a:xfrm>
            <a:off x="3058540" y="3816702"/>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Blog/e-Journal</a:t>
            </a:r>
          </a:p>
        </p:txBody>
      </p:sp>
      <p:sp>
        <p:nvSpPr>
          <p:cNvPr id="23" name="Rounded Rectangle 22"/>
          <p:cNvSpPr/>
          <p:nvPr/>
        </p:nvSpPr>
        <p:spPr>
          <a:xfrm>
            <a:off x="5665188" y="3882105"/>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Examination</a:t>
            </a:r>
          </a:p>
        </p:txBody>
      </p:sp>
      <p:sp>
        <p:nvSpPr>
          <p:cNvPr id="24" name="Rounded Rectangle 23"/>
          <p:cNvSpPr/>
          <p:nvPr/>
        </p:nvSpPr>
        <p:spPr>
          <a:xfrm>
            <a:off x="8750297" y="3847726"/>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Independent Research</a:t>
            </a:r>
          </a:p>
        </p:txBody>
      </p:sp>
      <p:sp>
        <p:nvSpPr>
          <p:cNvPr id="25" name="Rounded Rectangle 24"/>
          <p:cNvSpPr/>
          <p:nvPr/>
        </p:nvSpPr>
        <p:spPr>
          <a:xfrm>
            <a:off x="640081" y="4661433"/>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Presentation Handouts, etc.</a:t>
            </a:r>
          </a:p>
        </p:txBody>
      </p:sp>
      <p:sp>
        <p:nvSpPr>
          <p:cNvPr id="26" name="Rounded Rectangle 25"/>
          <p:cNvSpPr/>
          <p:nvPr/>
        </p:nvSpPr>
        <p:spPr>
          <a:xfrm>
            <a:off x="3058540" y="4632279"/>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Role-play</a:t>
            </a:r>
          </a:p>
        </p:txBody>
      </p:sp>
      <p:sp>
        <p:nvSpPr>
          <p:cNvPr id="27" name="Rounded Rectangle 26"/>
          <p:cNvSpPr/>
          <p:nvPr/>
        </p:nvSpPr>
        <p:spPr>
          <a:xfrm>
            <a:off x="5695411" y="4673706"/>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Time-constrained Assessment</a:t>
            </a:r>
          </a:p>
        </p:txBody>
      </p:sp>
      <p:sp>
        <p:nvSpPr>
          <p:cNvPr id="28" name="Rounded Rectangle 27"/>
          <p:cNvSpPr/>
          <p:nvPr/>
        </p:nvSpPr>
        <p:spPr>
          <a:xfrm>
            <a:off x="8755544" y="4794213"/>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Work-based Learning</a:t>
            </a:r>
          </a:p>
        </p:txBody>
      </p:sp>
      <p:sp>
        <p:nvSpPr>
          <p:cNvPr id="29" name="Rounded Rectangle 28"/>
          <p:cNvSpPr/>
          <p:nvPr/>
        </p:nvSpPr>
        <p:spPr>
          <a:xfrm>
            <a:off x="1736913" y="5447856"/>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Witness Statements</a:t>
            </a:r>
          </a:p>
        </p:txBody>
      </p:sp>
      <p:sp>
        <p:nvSpPr>
          <p:cNvPr id="30" name="Rounded Rectangle 29"/>
          <p:cNvSpPr/>
          <p:nvPr/>
        </p:nvSpPr>
        <p:spPr>
          <a:xfrm>
            <a:off x="4380316" y="5447856"/>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Annotated Photographs</a:t>
            </a:r>
          </a:p>
        </p:txBody>
      </p:sp>
      <p:sp>
        <p:nvSpPr>
          <p:cNvPr id="31" name="Rounded Rectangle 30"/>
          <p:cNvSpPr/>
          <p:nvPr/>
        </p:nvSpPr>
        <p:spPr>
          <a:xfrm>
            <a:off x="7284976" y="5549493"/>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rPr>
              <a:t>Self-reflection</a:t>
            </a:r>
          </a:p>
        </p:txBody>
      </p:sp>
      <p:sp>
        <p:nvSpPr>
          <p:cNvPr id="32" name="Rounded Rectangle 31"/>
          <p:cNvSpPr/>
          <p:nvPr/>
        </p:nvSpPr>
        <p:spPr>
          <a:xfrm>
            <a:off x="3058540" y="6198030"/>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Open Sans" panose="020B0606030504020204" pitchFamily="34" charset="0"/>
              </a:rPr>
              <a:t>Multiple Choice</a:t>
            </a:r>
            <a:endParaRPr lang="en-US" sz="1400" dirty="0">
              <a:latin typeface="Open Sans" panose="020B0606030504020204" pitchFamily="34" charset="0"/>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472" y="6207539"/>
            <a:ext cx="1256280" cy="568301"/>
          </a:xfrm>
          <a:prstGeom prst="rect">
            <a:avLst/>
          </a:prstGeom>
        </p:spPr>
      </p:pic>
      <p:sp>
        <p:nvSpPr>
          <p:cNvPr id="34" name="Rounded Rectangle 33"/>
          <p:cNvSpPr/>
          <p:nvPr/>
        </p:nvSpPr>
        <p:spPr>
          <a:xfrm>
            <a:off x="5925210" y="6201508"/>
            <a:ext cx="1800200" cy="504056"/>
          </a:xfrm>
          <a:prstGeom prst="roundRect">
            <a:avLst/>
          </a:prstGeom>
          <a:solidFill>
            <a:srgbClr val="268E9C"/>
          </a:solidFill>
          <a:ln w="95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Open Sans" panose="020B0606030504020204" pitchFamily="34" charset="0"/>
              </a:rPr>
              <a:t>Fill in the Blanks</a:t>
            </a:r>
            <a:endParaRPr lang="en-US" sz="1400" dirty="0">
              <a:latin typeface="Open Sans" panose="020B0606030504020204" pitchFamily="34" charset="0"/>
            </a:endParaRPr>
          </a:p>
        </p:txBody>
      </p:sp>
      <p:sp>
        <p:nvSpPr>
          <p:cNvPr id="2" name="Flowchart: Summing Junction 1"/>
          <p:cNvSpPr/>
          <p:nvPr/>
        </p:nvSpPr>
        <p:spPr>
          <a:xfrm>
            <a:off x="3652316" y="6143734"/>
            <a:ext cx="612648" cy="612648"/>
          </a:xfrm>
          <a:prstGeom prst="flowChartSummingJunction">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Summing Junction 35"/>
          <p:cNvSpPr/>
          <p:nvPr/>
        </p:nvSpPr>
        <p:spPr>
          <a:xfrm>
            <a:off x="6536651" y="6107694"/>
            <a:ext cx="612648" cy="612648"/>
          </a:xfrm>
          <a:prstGeom prst="flowChartSummingJunction">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22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80">
                                          <p:stCondLst>
                                            <p:cond delay="0"/>
                                          </p:stCondLst>
                                        </p:cTn>
                                        <p:tgtEl>
                                          <p:spTgt spid="32"/>
                                        </p:tgtEl>
                                      </p:cBhvr>
                                    </p:animEffect>
                                    <p:anim calcmode="lin" valueType="num">
                                      <p:cBhvr>
                                        <p:cTn id="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3" dur="26">
                                          <p:stCondLst>
                                            <p:cond delay="650"/>
                                          </p:stCondLst>
                                        </p:cTn>
                                        <p:tgtEl>
                                          <p:spTgt spid="32"/>
                                        </p:tgtEl>
                                      </p:cBhvr>
                                      <p:to x="100000" y="60000"/>
                                    </p:animScale>
                                    <p:animScale>
                                      <p:cBhvr>
                                        <p:cTn id="14" dur="166" decel="50000">
                                          <p:stCondLst>
                                            <p:cond delay="676"/>
                                          </p:stCondLst>
                                        </p:cTn>
                                        <p:tgtEl>
                                          <p:spTgt spid="32"/>
                                        </p:tgtEl>
                                      </p:cBhvr>
                                      <p:to x="100000" y="100000"/>
                                    </p:animScale>
                                    <p:animScale>
                                      <p:cBhvr>
                                        <p:cTn id="15" dur="26">
                                          <p:stCondLst>
                                            <p:cond delay="1312"/>
                                          </p:stCondLst>
                                        </p:cTn>
                                        <p:tgtEl>
                                          <p:spTgt spid="32"/>
                                        </p:tgtEl>
                                      </p:cBhvr>
                                      <p:to x="100000" y="80000"/>
                                    </p:animScale>
                                    <p:animScale>
                                      <p:cBhvr>
                                        <p:cTn id="16" dur="166" decel="50000">
                                          <p:stCondLst>
                                            <p:cond delay="1338"/>
                                          </p:stCondLst>
                                        </p:cTn>
                                        <p:tgtEl>
                                          <p:spTgt spid="32"/>
                                        </p:tgtEl>
                                      </p:cBhvr>
                                      <p:to x="100000" y="100000"/>
                                    </p:animScale>
                                    <p:animScale>
                                      <p:cBhvr>
                                        <p:cTn id="17" dur="26">
                                          <p:stCondLst>
                                            <p:cond delay="1642"/>
                                          </p:stCondLst>
                                        </p:cTn>
                                        <p:tgtEl>
                                          <p:spTgt spid="32"/>
                                        </p:tgtEl>
                                      </p:cBhvr>
                                      <p:to x="100000" y="90000"/>
                                    </p:animScale>
                                    <p:animScale>
                                      <p:cBhvr>
                                        <p:cTn id="18" dur="166" decel="50000">
                                          <p:stCondLst>
                                            <p:cond delay="1668"/>
                                          </p:stCondLst>
                                        </p:cTn>
                                        <p:tgtEl>
                                          <p:spTgt spid="32"/>
                                        </p:tgtEl>
                                      </p:cBhvr>
                                      <p:to x="100000" y="100000"/>
                                    </p:animScale>
                                    <p:animScale>
                                      <p:cBhvr>
                                        <p:cTn id="19" dur="26">
                                          <p:stCondLst>
                                            <p:cond delay="1808"/>
                                          </p:stCondLst>
                                        </p:cTn>
                                        <p:tgtEl>
                                          <p:spTgt spid="32"/>
                                        </p:tgtEl>
                                      </p:cBhvr>
                                      <p:to x="100000" y="95000"/>
                                    </p:animScale>
                                    <p:animScale>
                                      <p:cBhvr>
                                        <p:cTn id="20" dur="166" decel="50000">
                                          <p:stCondLst>
                                            <p:cond delay="1834"/>
                                          </p:stCondLst>
                                        </p:cTn>
                                        <p:tgtEl>
                                          <p:spTgt spid="3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580">
                                          <p:stCondLst>
                                            <p:cond delay="0"/>
                                          </p:stCondLst>
                                        </p:cTn>
                                        <p:tgtEl>
                                          <p:spTgt spid="34"/>
                                        </p:tgtEl>
                                      </p:cBhvr>
                                    </p:animEffect>
                                    <p:anim calcmode="lin" valueType="num">
                                      <p:cBhvr>
                                        <p:cTn id="26"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31" dur="26">
                                          <p:stCondLst>
                                            <p:cond delay="650"/>
                                          </p:stCondLst>
                                        </p:cTn>
                                        <p:tgtEl>
                                          <p:spTgt spid="34"/>
                                        </p:tgtEl>
                                      </p:cBhvr>
                                      <p:to x="100000" y="60000"/>
                                    </p:animScale>
                                    <p:animScale>
                                      <p:cBhvr>
                                        <p:cTn id="32" dur="166" decel="50000">
                                          <p:stCondLst>
                                            <p:cond delay="676"/>
                                          </p:stCondLst>
                                        </p:cTn>
                                        <p:tgtEl>
                                          <p:spTgt spid="34"/>
                                        </p:tgtEl>
                                      </p:cBhvr>
                                      <p:to x="100000" y="100000"/>
                                    </p:animScale>
                                    <p:animScale>
                                      <p:cBhvr>
                                        <p:cTn id="33" dur="26">
                                          <p:stCondLst>
                                            <p:cond delay="1312"/>
                                          </p:stCondLst>
                                        </p:cTn>
                                        <p:tgtEl>
                                          <p:spTgt spid="34"/>
                                        </p:tgtEl>
                                      </p:cBhvr>
                                      <p:to x="100000" y="80000"/>
                                    </p:animScale>
                                    <p:animScale>
                                      <p:cBhvr>
                                        <p:cTn id="34" dur="166" decel="50000">
                                          <p:stCondLst>
                                            <p:cond delay="1338"/>
                                          </p:stCondLst>
                                        </p:cTn>
                                        <p:tgtEl>
                                          <p:spTgt spid="34"/>
                                        </p:tgtEl>
                                      </p:cBhvr>
                                      <p:to x="100000" y="100000"/>
                                    </p:animScale>
                                    <p:animScale>
                                      <p:cBhvr>
                                        <p:cTn id="35" dur="26">
                                          <p:stCondLst>
                                            <p:cond delay="1642"/>
                                          </p:stCondLst>
                                        </p:cTn>
                                        <p:tgtEl>
                                          <p:spTgt spid="34"/>
                                        </p:tgtEl>
                                      </p:cBhvr>
                                      <p:to x="100000" y="90000"/>
                                    </p:animScale>
                                    <p:animScale>
                                      <p:cBhvr>
                                        <p:cTn id="36" dur="166" decel="50000">
                                          <p:stCondLst>
                                            <p:cond delay="1668"/>
                                          </p:stCondLst>
                                        </p:cTn>
                                        <p:tgtEl>
                                          <p:spTgt spid="34"/>
                                        </p:tgtEl>
                                      </p:cBhvr>
                                      <p:to x="100000" y="100000"/>
                                    </p:animScale>
                                    <p:animScale>
                                      <p:cBhvr>
                                        <p:cTn id="37" dur="26">
                                          <p:stCondLst>
                                            <p:cond delay="1808"/>
                                          </p:stCondLst>
                                        </p:cTn>
                                        <p:tgtEl>
                                          <p:spTgt spid="34"/>
                                        </p:tgtEl>
                                      </p:cBhvr>
                                      <p:to x="100000" y="95000"/>
                                    </p:animScale>
                                    <p:animScale>
                                      <p:cBhvr>
                                        <p:cTn id="38" dur="166" decel="50000">
                                          <p:stCondLst>
                                            <p:cond delay="1834"/>
                                          </p:stCondLst>
                                        </p:cTn>
                                        <p:tgtEl>
                                          <p:spTgt spid="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04499"/>
            <a:ext cx="10663989" cy="610389"/>
          </a:xfrm>
        </p:spPr>
        <p:txBody>
          <a:bodyPr>
            <a:normAutofit fontScale="90000"/>
          </a:bodyPr>
          <a:lstStyle/>
          <a:p>
            <a:pPr algn="ctr"/>
            <a:r>
              <a:rPr lang="en-US" dirty="0"/>
              <a:t/>
            </a:r>
            <a:br>
              <a:rPr lang="en-US" dirty="0"/>
            </a:br>
            <a:r>
              <a:rPr lang="en-US" dirty="0" smtClean="0">
                <a:solidFill>
                  <a:srgbClr val="00B0F0"/>
                </a:solidFill>
              </a:rPr>
              <a:t>Formative assessment</a:t>
            </a:r>
            <a:endParaRPr lang="en-US" dirty="0">
              <a:solidFill>
                <a:srgbClr val="00B0F0"/>
              </a:solidFill>
            </a:endParaRPr>
          </a:p>
        </p:txBody>
      </p:sp>
      <p:sp>
        <p:nvSpPr>
          <p:cNvPr id="5" name="Text Placeholder 4"/>
          <p:cNvSpPr>
            <a:spLocks noGrp="1"/>
          </p:cNvSpPr>
          <p:nvPr>
            <p:ph type="body" idx="1"/>
          </p:nvPr>
        </p:nvSpPr>
        <p:spPr>
          <a:xfrm>
            <a:off x="2106691" y="640075"/>
            <a:ext cx="7714210" cy="761359"/>
          </a:xfrm>
        </p:spPr>
        <p:txBody>
          <a:bodyPr/>
          <a:lstStyle/>
          <a:p>
            <a:pPr algn="ctr"/>
            <a:r>
              <a:rPr lang="en-US" sz="2800" b="1" dirty="0" smtClean="0">
                <a:solidFill>
                  <a:srgbClr val="00B0F0"/>
                </a:solidFill>
              </a:rPr>
              <a:t>Why </a:t>
            </a:r>
            <a:r>
              <a:rPr lang="en-US" sz="2800" b="1" dirty="0">
                <a:solidFill>
                  <a:srgbClr val="00B0F0"/>
                </a:solidFill>
              </a:rPr>
              <a:t>is </a:t>
            </a:r>
            <a:r>
              <a:rPr lang="en-US" sz="2800" b="1" dirty="0" smtClean="0">
                <a:solidFill>
                  <a:srgbClr val="00B0F0"/>
                </a:solidFill>
              </a:rPr>
              <a:t>it important</a:t>
            </a:r>
            <a:r>
              <a:rPr lang="en-US" sz="2800" b="1" dirty="0">
                <a:solidFill>
                  <a:srgbClr val="00B0F0"/>
                </a:solidFill>
              </a:rPr>
              <a:t>? </a:t>
            </a:r>
          </a:p>
        </p:txBody>
      </p:sp>
      <p:sp>
        <p:nvSpPr>
          <p:cNvPr id="3" name="Content Placeholder 2"/>
          <p:cNvSpPr>
            <a:spLocks noGrp="1"/>
          </p:cNvSpPr>
          <p:nvPr>
            <p:ph sz="half" idx="2"/>
          </p:nvPr>
        </p:nvSpPr>
        <p:spPr>
          <a:xfrm>
            <a:off x="470263" y="1515291"/>
            <a:ext cx="10176308" cy="5172891"/>
          </a:xfrm>
        </p:spPr>
        <p:txBody>
          <a:bodyPr>
            <a:noAutofit/>
          </a:bodyPr>
          <a:lstStyle/>
          <a:p>
            <a:r>
              <a:rPr lang="en-US" sz="1800" dirty="0"/>
              <a:t>Formative assessment is an integral part of the </a:t>
            </a:r>
            <a:r>
              <a:rPr lang="en-US" sz="1800" dirty="0">
                <a:solidFill>
                  <a:srgbClr val="00B0F0"/>
                </a:solidFill>
              </a:rPr>
              <a:t>BTEC</a:t>
            </a:r>
            <a:r>
              <a:rPr lang="en-US" sz="1800" dirty="0"/>
              <a:t> assessment process, involving both the </a:t>
            </a:r>
            <a:r>
              <a:rPr lang="en-US" sz="1800" dirty="0">
                <a:solidFill>
                  <a:srgbClr val="00B050"/>
                </a:solidFill>
              </a:rPr>
              <a:t>Assessor</a:t>
            </a:r>
            <a:r>
              <a:rPr lang="en-US" sz="1800" dirty="0"/>
              <a:t> and the </a:t>
            </a:r>
            <a:r>
              <a:rPr lang="en-US" sz="1800" dirty="0">
                <a:solidFill>
                  <a:srgbClr val="00B050"/>
                </a:solidFill>
              </a:rPr>
              <a:t>Student</a:t>
            </a:r>
            <a:r>
              <a:rPr lang="en-US" sz="1800" dirty="0"/>
              <a:t> in a two-way conversation about their </a:t>
            </a:r>
            <a:r>
              <a:rPr lang="en-US" sz="1800" dirty="0" smtClean="0">
                <a:solidFill>
                  <a:srgbClr val="00B050"/>
                </a:solidFill>
              </a:rPr>
              <a:t>Progress</a:t>
            </a:r>
            <a:r>
              <a:rPr lang="en-US" sz="1800" dirty="0">
                <a:solidFill>
                  <a:srgbClr val="00B050"/>
                </a:solidFill>
              </a:rPr>
              <a:t>. </a:t>
            </a:r>
          </a:p>
          <a:p>
            <a:pPr marL="457200" indent="-457200">
              <a:buFont typeface="Arial" panose="020B0604020202020204" pitchFamily="34" charset="0"/>
              <a:buChar char="•"/>
            </a:pPr>
            <a:r>
              <a:rPr lang="en-US" sz="1800" dirty="0"/>
              <a:t>It takes place </a:t>
            </a:r>
            <a:r>
              <a:rPr lang="en-US" sz="1800" u="sng" dirty="0"/>
              <a:t>prior to summative assessment </a:t>
            </a:r>
            <a:r>
              <a:rPr lang="en-US" sz="1800" dirty="0"/>
              <a:t>and </a:t>
            </a:r>
            <a:r>
              <a:rPr lang="en-US" sz="1800" dirty="0">
                <a:solidFill>
                  <a:srgbClr val="FF0000"/>
                </a:solidFill>
              </a:rPr>
              <a:t>does not </a:t>
            </a:r>
            <a:r>
              <a:rPr lang="en-US" sz="1800" dirty="0"/>
              <a:t>confirm achievement of grades, but focuses on helping the student to reflect on their learning and improve their performance.</a:t>
            </a:r>
          </a:p>
          <a:p>
            <a:pPr marL="457200" indent="-457200">
              <a:buFont typeface="Arial" panose="020B0604020202020204" pitchFamily="34" charset="0"/>
              <a:buChar char="•"/>
            </a:pPr>
            <a:r>
              <a:rPr lang="en-US" sz="1800" dirty="0"/>
              <a:t>The main function of formative assessment is to provide feedback to enable the student to make improvements to consolidate a </a:t>
            </a:r>
            <a:r>
              <a:rPr lang="en-US" sz="1800" dirty="0">
                <a:solidFill>
                  <a:srgbClr val="00B050"/>
                </a:solidFill>
              </a:rPr>
              <a:t>Pass</a:t>
            </a:r>
            <a:r>
              <a:rPr lang="en-US" sz="1800" dirty="0"/>
              <a:t>, or attain a higher grade. </a:t>
            </a:r>
            <a:endParaRPr lang="en-US" sz="1800" dirty="0" smtClean="0"/>
          </a:p>
          <a:p>
            <a:pPr marL="457200" indent="-457200">
              <a:buFont typeface="Arial" panose="020B0604020202020204" pitchFamily="34" charset="0"/>
              <a:buChar char="•"/>
            </a:pPr>
            <a:r>
              <a:rPr lang="en-US" sz="1800" dirty="0">
                <a:solidFill>
                  <a:srgbClr val="FF0000"/>
                </a:solidFill>
              </a:rPr>
              <a:t>Must not </a:t>
            </a:r>
            <a:r>
              <a:rPr lang="en-US" sz="1800" dirty="0"/>
              <a:t>coach students with specific advice on what to do for summative </a:t>
            </a:r>
            <a:r>
              <a:rPr lang="en-US" sz="1800" dirty="0" smtClean="0"/>
              <a:t>assessment</a:t>
            </a:r>
          </a:p>
          <a:p>
            <a:pPr marL="457200" indent="-457200">
              <a:buFont typeface="Arial" panose="020B0604020202020204" pitchFamily="34" charset="0"/>
              <a:buChar char="•"/>
            </a:pPr>
            <a:r>
              <a:rPr lang="en-GB" sz="1800" dirty="0"/>
              <a:t>Formative assessment should use the </a:t>
            </a:r>
            <a:r>
              <a:rPr lang="en-GB" sz="1800" dirty="0">
                <a:solidFill>
                  <a:srgbClr val="FFC000"/>
                </a:solidFill>
              </a:rPr>
              <a:t>language/verbs</a:t>
            </a:r>
            <a:r>
              <a:rPr lang="en-GB" sz="1800" dirty="0">
                <a:solidFill>
                  <a:srgbClr val="00B0F0"/>
                </a:solidFill>
              </a:rPr>
              <a:t> </a:t>
            </a:r>
            <a:r>
              <a:rPr lang="en-GB" sz="1800" dirty="0"/>
              <a:t>from assessment criteria to help students understand achievement/progress and how to move forward.</a:t>
            </a:r>
          </a:p>
          <a:p>
            <a:pPr marL="457200" indent="-457200">
              <a:buFont typeface="Arial" panose="020B0604020202020204" pitchFamily="34" charset="0"/>
              <a:buChar char="•"/>
            </a:pPr>
            <a:r>
              <a:rPr lang="en-US" sz="1800" dirty="0" smtClean="0"/>
              <a:t>The informal verbal feedback process is an ongoing process, however, it is good practice to have at least one formal written formative assessment feedback..</a:t>
            </a:r>
            <a:endParaRPr lang="en-US" sz="1800" dirty="0"/>
          </a:p>
          <a:p>
            <a:pPr marL="457200" indent="-457200">
              <a:buFont typeface="Arial" panose="020B0604020202020204" pitchFamily="34" charset="0"/>
              <a:buChar char="•"/>
            </a:pPr>
            <a:r>
              <a:rPr lang="en-US" sz="1800" dirty="0"/>
              <a:t>This feedback should be prompt and meaningful allowing sufficient time following the feedback for </a:t>
            </a:r>
            <a:r>
              <a:rPr lang="en-US" sz="1800" dirty="0">
                <a:solidFill>
                  <a:srgbClr val="00B050"/>
                </a:solidFill>
              </a:rPr>
              <a:t>ACTION</a:t>
            </a:r>
            <a:r>
              <a:rPr lang="en-US" sz="1800" dirty="0"/>
              <a:t> to improve the learner’s performance</a:t>
            </a:r>
            <a:r>
              <a:rPr lang="en-US" sz="1600" dirty="0"/>
              <a:t>.</a:t>
            </a:r>
          </a:p>
        </p:txBody>
      </p:sp>
    </p:spTree>
    <p:extLst>
      <p:ext uri="{BB962C8B-B14F-4D97-AF65-F5344CB8AC3E}">
        <p14:creationId xmlns:p14="http://schemas.microsoft.com/office/powerpoint/2010/main" val="1279739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99754"/>
            <a:ext cx="9897687" cy="1255222"/>
          </a:xfrm>
        </p:spPr>
        <p:txBody>
          <a:bodyPr>
            <a:normAutofit fontScale="90000"/>
          </a:bodyPr>
          <a:lstStyle/>
          <a:p>
            <a:pPr algn="ctr"/>
            <a:r>
              <a:rPr lang="en-US" b="1" dirty="0"/>
              <a:t/>
            </a:r>
            <a:br>
              <a:rPr lang="en-US" b="1" dirty="0"/>
            </a:br>
            <a:r>
              <a:rPr lang="en-US" sz="4000" b="1" dirty="0">
                <a:solidFill>
                  <a:srgbClr val="00B0F0"/>
                </a:solidFill>
              </a:rPr>
              <a:t>Summative assessment</a:t>
            </a:r>
            <a:r>
              <a:rPr lang="en-US" sz="4000" dirty="0">
                <a:solidFill>
                  <a:srgbClr val="00B0F0"/>
                </a:solidFill>
              </a:rPr>
              <a:t/>
            </a:r>
            <a:br>
              <a:rPr lang="en-US" sz="4000" dirty="0">
                <a:solidFill>
                  <a:srgbClr val="00B0F0"/>
                </a:solidFill>
              </a:rPr>
            </a:br>
            <a:endParaRPr lang="en-US" sz="4000" dirty="0">
              <a:solidFill>
                <a:srgbClr val="00B0F0"/>
              </a:solidFill>
            </a:endParaRPr>
          </a:p>
        </p:txBody>
      </p:sp>
      <p:sp>
        <p:nvSpPr>
          <p:cNvPr id="3" name="Content Placeholder 2"/>
          <p:cNvSpPr>
            <a:spLocks noGrp="1"/>
          </p:cNvSpPr>
          <p:nvPr>
            <p:ph idx="1"/>
          </p:nvPr>
        </p:nvSpPr>
        <p:spPr>
          <a:xfrm>
            <a:off x="838200" y="1862050"/>
            <a:ext cx="10996749" cy="4782589"/>
          </a:xfrm>
        </p:spPr>
        <p:txBody>
          <a:bodyPr>
            <a:noAutofit/>
          </a:bodyPr>
          <a:lstStyle/>
          <a:p>
            <a:r>
              <a:rPr lang="en-US" sz="2400" dirty="0"/>
              <a:t>Summative assessment is the </a:t>
            </a:r>
            <a:r>
              <a:rPr lang="en-US" sz="2800" u="sng" dirty="0">
                <a:solidFill>
                  <a:srgbClr val="FF0000"/>
                </a:solidFill>
              </a:rPr>
              <a:t>Final </a:t>
            </a:r>
            <a:r>
              <a:rPr lang="en-US" sz="2800" u="sng" dirty="0" smtClean="0">
                <a:solidFill>
                  <a:srgbClr val="FF0000"/>
                </a:solidFill>
              </a:rPr>
              <a:t>Consideration </a:t>
            </a:r>
            <a:r>
              <a:rPr lang="en-US" sz="2400" dirty="0"/>
              <a:t>by an Assessor of a student's assignment, agreeing which assessment criteria the student has met in the assignment and </a:t>
            </a:r>
            <a:r>
              <a:rPr lang="en-US" sz="2800" u="sng" dirty="0">
                <a:solidFill>
                  <a:srgbClr val="FF0000"/>
                </a:solidFill>
              </a:rPr>
              <a:t>recording</a:t>
            </a:r>
            <a:r>
              <a:rPr lang="en-US" sz="2800" dirty="0"/>
              <a:t> </a:t>
            </a:r>
            <a:r>
              <a:rPr lang="en-US" sz="2400" dirty="0"/>
              <a:t>those decisions. </a:t>
            </a:r>
          </a:p>
          <a:p>
            <a:r>
              <a:rPr lang="en-US" sz="2400" dirty="0"/>
              <a:t>It is not expected that students are offered opportunities to revisit assignments at this stage of the assessment process unless approved by the </a:t>
            </a:r>
            <a:r>
              <a:rPr lang="en-US" sz="2400" dirty="0" err="1"/>
              <a:t>Programme</a:t>
            </a:r>
            <a:r>
              <a:rPr lang="en-US" sz="2400" dirty="0"/>
              <a:t> Leader.</a:t>
            </a:r>
          </a:p>
          <a:p>
            <a:r>
              <a:rPr lang="en-US" sz="2400" dirty="0"/>
              <a:t>Students will need to be familiar with the assessment criteria so that they can understand the quality of what is required. They should be informed of the differences between grading criteria so that higher skills can be achieved.</a:t>
            </a:r>
          </a:p>
          <a:p>
            <a:endParaRPr lang="en-US" sz="2400" dirty="0"/>
          </a:p>
        </p:txBody>
      </p:sp>
    </p:spTree>
    <p:extLst>
      <p:ext uri="{BB962C8B-B14F-4D97-AF65-F5344CB8AC3E}">
        <p14:creationId xmlns:p14="http://schemas.microsoft.com/office/powerpoint/2010/main" val="1243910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0342" y="1224450"/>
            <a:ext cx="9940835" cy="4585871"/>
          </a:xfrm>
          <a:prstGeom prst="rect">
            <a:avLst/>
          </a:prstGeom>
          <a:solidFill>
            <a:schemeClr val="accent1">
              <a:lumMod val="20000"/>
              <a:lumOff val="80000"/>
            </a:schemeClr>
          </a:solidFill>
          <a:ln w="19050">
            <a:solidFill>
              <a:schemeClr val="tx1"/>
            </a:solidFill>
          </a:ln>
        </p:spPr>
        <p:txBody>
          <a:bodyPr wrap="square">
            <a:spAutoFit/>
          </a:bodyPr>
          <a:lstStyle/>
          <a:p>
            <a:pPr algn="ctr"/>
            <a:endParaRPr lang="en-US" sz="3600" b="1" dirty="0" smtClean="0">
              <a:solidFill>
                <a:srgbClr val="FF0000"/>
              </a:solidFill>
            </a:endParaRPr>
          </a:p>
          <a:p>
            <a:pPr algn="ctr"/>
            <a:r>
              <a:rPr lang="en-US" sz="4800" b="1" dirty="0" smtClean="0">
                <a:solidFill>
                  <a:srgbClr val="FF0000"/>
                </a:solidFill>
              </a:rPr>
              <a:t>WHAT DOES BTEC STAND FOR ?</a:t>
            </a:r>
          </a:p>
          <a:p>
            <a:pPr marL="571500" indent="-571500" algn="ctr">
              <a:buFont typeface="Arial" panose="020B0604020202020204" pitchFamily="34" charset="0"/>
              <a:buChar char="•"/>
            </a:pPr>
            <a:r>
              <a:rPr lang="en-US" sz="3200" dirty="0" smtClean="0"/>
              <a:t>Business and Technology Education Council</a:t>
            </a:r>
          </a:p>
          <a:p>
            <a:pPr marL="571500" indent="-571500" algn="ctr">
              <a:buFont typeface="Arial" panose="020B0604020202020204" pitchFamily="34" charset="0"/>
              <a:buChar char="•"/>
            </a:pPr>
            <a:r>
              <a:rPr lang="en-US" sz="3200" dirty="0" smtClean="0"/>
              <a:t>BTEC </a:t>
            </a:r>
            <a:r>
              <a:rPr lang="en-US" sz="3200" dirty="0" err="1" smtClean="0"/>
              <a:t>Programmes</a:t>
            </a:r>
            <a:r>
              <a:rPr lang="en-US" sz="3200" dirty="0" smtClean="0"/>
              <a:t> are </a:t>
            </a:r>
            <a:r>
              <a:rPr lang="en-US" sz="3200" b="1" dirty="0" smtClean="0"/>
              <a:t>VOCATIONAL</a:t>
            </a:r>
          </a:p>
          <a:p>
            <a:pPr marL="571500" indent="-571500" algn="ctr">
              <a:buFont typeface="Arial" panose="020B0604020202020204" pitchFamily="34" charset="0"/>
              <a:buChar char="•"/>
            </a:pPr>
            <a:endParaRPr lang="en-US" sz="3200" b="1" dirty="0" smtClean="0"/>
          </a:p>
          <a:p>
            <a:pPr algn="ctr"/>
            <a:r>
              <a:rPr lang="en-US" sz="2800" b="1" dirty="0">
                <a:solidFill>
                  <a:srgbClr val="00B0F0"/>
                </a:solidFill>
              </a:rPr>
              <a:t>BTEC Higher Nationals are</a:t>
            </a:r>
          </a:p>
          <a:p>
            <a:pPr algn="ctr"/>
            <a:r>
              <a:rPr lang="en-US" sz="2800" b="1" dirty="0">
                <a:solidFill>
                  <a:srgbClr val="00B0F0"/>
                </a:solidFill>
              </a:rPr>
              <a:t>taught to over 100,000</a:t>
            </a:r>
          </a:p>
          <a:p>
            <a:pPr algn="ctr"/>
            <a:r>
              <a:rPr lang="en-US" sz="2800" b="1" dirty="0">
                <a:solidFill>
                  <a:srgbClr val="00B0F0"/>
                </a:solidFill>
              </a:rPr>
              <a:t>students in 58 countries</a:t>
            </a:r>
          </a:p>
          <a:p>
            <a:pPr algn="ctr"/>
            <a:r>
              <a:rPr lang="en-US" sz="2800" b="1" dirty="0">
                <a:solidFill>
                  <a:srgbClr val="00B0F0"/>
                </a:solidFill>
              </a:rPr>
              <a:t>worldwide</a:t>
            </a:r>
            <a:r>
              <a:rPr lang="en-US" sz="2800" b="1" dirty="0" smtClean="0">
                <a:solidFill>
                  <a:srgbClr val="00B0F0"/>
                </a:solidFill>
              </a:rPr>
              <a:t>?</a:t>
            </a:r>
            <a:endParaRPr lang="en-US" sz="2800" b="1" dirty="0">
              <a:solidFill>
                <a:srgbClr val="00B0F0"/>
              </a:solidFill>
            </a:endParaRPr>
          </a:p>
        </p:txBody>
      </p:sp>
    </p:spTree>
    <p:extLst>
      <p:ext uri="{BB962C8B-B14F-4D97-AF65-F5344CB8AC3E}">
        <p14:creationId xmlns:p14="http://schemas.microsoft.com/office/powerpoint/2010/main" val="33501046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6" y="-24944"/>
            <a:ext cx="9565178" cy="1004657"/>
          </a:xfrm>
        </p:spPr>
        <p:txBody>
          <a:bodyPr/>
          <a:lstStyle/>
          <a:p>
            <a:pPr algn="ctr"/>
            <a:r>
              <a:rPr lang="en-US" b="1" dirty="0">
                <a:solidFill>
                  <a:srgbClr val="00B0F0"/>
                </a:solidFill>
              </a:rPr>
              <a:t>P l a g I a r I s m </a:t>
            </a:r>
          </a:p>
        </p:txBody>
      </p:sp>
      <p:sp>
        <p:nvSpPr>
          <p:cNvPr id="3" name="Content Placeholder 2"/>
          <p:cNvSpPr>
            <a:spLocks noGrp="1"/>
          </p:cNvSpPr>
          <p:nvPr>
            <p:ph idx="1"/>
          </p:nvPr>
        </p:nvSpPr>
        <p:spPr>
          <a:xfrm>
            <a:off x="838200" y="1146349"/>
            <a:ext cx="10515600" cy="3948158"/>
          </a:xfrm>
          <a:solidFill>
            <a:schemeClr val="accent3">
              <a:lumMod val="20000"/>
              <a:lumOff val="80000"/>
            </a:schemeClr>
          </a:solidFill>
        </p:spPr>
        <p:txBody>
          <a:bodyPr>
            <a:normAutofit/>
          </a:bodyPr>
          <a:lstStyle/>
          <a:p>
            <a:r>
              <a:rPr lang="en-US" sz="3900" dirty="0"/>
              <a:t>The authentication of student evidence is the responsibility of the  Centre. </a:t>
            </a:r>
          </a:p>
          <a:p>
            <a:r>
              <a:rPr lang="en-US" sz="3900" dirty="0"/>
              <a:t>If during external examination, the  International Standard Verifier (ISV) raises concerns about the authenticity of </a:t>
            </a:r>
            <a:r>
              <a:rPr lang="en-US" sz="3900" dirty="0" smtClean="0"/>
              <a:t>evidence </a:t>
            </a:r>
            <a:r>
              <a:rPr lang="en-US" dirty="0"/>
              <a:t> </a:t>
            </a:r>
          </a:p>
          <a:p>
            <a:endParaRPr lang="en-US" dirty="0"/>
          </a:p>
        </p:txBody>
      </p:sp>
      <p:sp>
        <p:nvSpPr>
          <p:cNvPr id="4" name="Content Placeholder 2"/>
          <p:cNvSpPr txBox="1">
            <a:spLocks/>
          </p:cNvSpPr>
          <p:nvPr/>
        </p:nvSpPr>
        <p:spPr>
          <a:xfrm>
            <a:off x="838200" y="5094507"/>
            <a:ext cx="10515600" cy="1580613"/>
          </a:xfrm>
          <a:prstGeom prst="rect">
            <a:avLst/>
          </a:prstGeom>
          <a:solidFill>
            <a:schemeClr val="accent3">
              <a:lumMod val="20000"/>
              <a:lumOff val="80000"/>
            </a:schemeClr>
          </a:solidFill>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r>
              <a:rPr lang="en-US" sz="3200" dirty="0" smtClean="0">
                <a:solidFill>
                  <a:srgbClr val="FF0000"/>
                </a:solidFill>
              </a:rPr>
              <a:t>The Centre </a:t>
            </a:r>
            <a:r>
              <a:rPr lang="en-US" sz="3200" dirty="0">
                <a:solidFill>
                  <a:srgbClr val="FF0000"/>
                </a:solidFill>
              </a:rPr>
              <a:t>will be required to investigate further. Depending on the outcomes, penalties may be applied.</a:t>
            </a:r>
          </a:p>
        </p:txBody>
      </p:sp>
    </p:spTree>
    <p:extLst>
      <p:ext uri="{BB962C8B-B14F-4D97-AF65-F5344CB8AC3E}">
        <p14:creationId xmlns:p14="http://schemas.microsoft.com/office/powerpoint/2010/main" val="3940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685" y="152717"/>
            <a:ext cx="8559338" cy="1599883"/>
          </a:xfrm>
        </p:spPr>
        <p:txBody>
          <a:bodyPr>
            <a:normAutofit fontScale="90000"/>
          </a:bodyPr>
          <a:lstStyle/>
          <a:p>
            <a:pPr algn="ctr"/>
            <a:r>
              <a:rPr lang="en-US" dirty="0"/>
              <a:t> </a:t>
            </a:r>
            <a:br>
              <a:rPr lang="en-US" dirty="0"/>
            </a:br>
            <a:r>
              <a:rPr lang="en-US" dirty="0"/>
              <a:t> </a:t>
            </a:r>
            <a:br>
              <a:rPr lang="en-US" dirty="0"/>
            </a:br>
            <a:r>
              <a:rPr lang="en-US" b="1" dirty="0">
                <a:solidFill>
                  <a:srgbClr val="00B0F0"/>
                </a:solidFill>
              </a:rPr>
              <a:t>Honor  System and Plagiarism Policy at </a:t>
            </a:r>
            <a:r>
              <a:rPr lang="en-US" b="1" dirty="0" smtClean="0">
                <a:solidFill>
                  <a:srgbClr val="00B0F0"/>
                </a:solidFill>
              </a:rPr>
              <a:t>HTU</a:t>
            </a:r>
            <a:br>
              <a:rPr lang="en-US" b="1" dirty="0" smtClean="0">
                <a:solidFill>
                  <a:srgbClr val="00B0F0"/>
                </a:solidFill>
              </a:rPr>
            </a:br>
            <a:r>
              <a:rPr lang="en-US" sz="1800" b="1" dirty="0" smtClean="0">
                <a:solidFill>
                  <a:srgbClr val="00B0F0"/>
                </a:solidFill>
              </a:rPr>
              <a:t>( HTU Online Portal)</a:t>
            </a:r>
            <a:r>
              <a:rPr lang="en-US" sz="1800" dirty="0">
                <a:solidFill>
                  <a:srgbClr val="00B0F0"/>
                </a:solidFill>
              </a:rPr>
              <a:t/>
            </a:r>
            <a:br>
              <a:rPr lang="en-US" sz="1800" dirty="0">
                <a:solidFill>
                  <a:srgbClr val="00B0F0"/>
                </a:solidFill>
              </a:rPr>
            </a:br>
            <a:endParaRPr lang="en-US" sz="1800" dirty="0">
              <a:solidFill>
                <a:srgbClr val="00B0F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3508213"/>
              </p:ext>
            </p:extLst>
          </p:nvPr>
        </p:nvGraphicFramePr>
        <p:xfrm>
          <a:off x="609600" y="1752600"/>
          <a:ext cx="8501149" cy="4689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2748739" y="5716031"/>
            <a:ext cx="6525492" cy="646331"/>
          </a:xfrm>
          <a:prstGeom prst="rect">
            <a:avLst/>
          </a:prstGeom>
        </p:spPr>
        <p:txBody>
          <a:bodyPr wrap="square">
            <a:spAutoFit/>
          </a:bodyPr>
          <a:lstStyle/>
          <a:p>
            <a:pPr algn="ctr"/>
            <a:r>
              <a:rPr lang="en-US" b="1" dirty="0"/>
              <a:t>Plagiarizers suffer serious consequences including </a:t>
            </a:r>
            <a:r>
              <a:rPr lang="en-US" b="1" dirty="0">
                <a:solidFill>
                  <a:srgbClr val="FF0000"/>
                </a:solidFill>
              </a:rPr>
              <a:t>suspension</a:t>
            </a:r>
            <a:r>
              <a:rPr lang="en-US" b="1" dirty="0"/>
              <a:t> or </a:t>
            </a:r>
            <a:r>
              <a:rPr lang="en-US" b="1" dirty="0">
                <a:solidFill>
                  <a:srgbClr val="FF0000"/>
                </a:solidFill>
              </a:rPr>
              <a:t>expulsion</a:t>
            </a:r>
            <a:r>
              <a:rPr lang="en-US" b="1" dirty="0"/>
              <a:t> from HTU</a:t>
            </a:r>
            <a:r>
              <a:rPr lang="en-US" dirty="0"/>
              <a:t>.</a:t>
            </a:r>
          </a:p>
        </p:txBody>
      </p:sp>
      <p:sp>
        <p:nvSpPr>
          <p:cNvPr id="6" name="Rounded Rectangle 5"/>
          <p:cNvSpPr/>
          <p:nvPr/>
        </p:nvSpPr>
        <p:spPr>
          <a:xfrm>
            <a:off x="9123813" y="1479665"/>
            <a:ext cx="2593571" cy="2867891"/>
          </a:xfrm>
          <a:prstGeom prst="roundRect">
            <a:avLst/>
          </a:prstGeom>
          <a:solidFill>
            <a:srgbClr val="FFFF00"/>
          </a:solidFill>
          <a:ln>
            <a:solidFill>
              <a:srgbClr val="FF33CC"/>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ln>
                  <a:solidFill>
                    <a:srgbClr val="FF0000"/>
                  </a:solidFill>
                </a:ln>
              </a:rPr>
              <a:t>What counts as  Plagiarism?</a:t>
            </a:r>
          </a:p>
          <a:p>
            <a:pPr algn="ctr"/>
            <a:endParaRPr lang="en-US" dirty="0">
              <a:ln>
                <a:solidFill>
                  <a:srgbClr val="FF0000"/>
                </a:solidFill>
              </a:ln>
            </a:endParaRPr>
          </a:p>
          <a:p>
            <a:pPr algn="ctr"/>
            <a:r>
              <a:rPr lang="en-US" dirty="0">
                <a:ln>
                  <a:solidFill>
                    <a:srgbClr val="FF0000"/>
                  </a:solidFill>
                </a:ln>
              </a:rPr>
              <a:t>Plagiarism is the use of another’s work words, or ideas without attribution, deliberately or recklessly</a:t>
            </a:r>
          </a:p>
        </p:txBody>
      </p:sp>
    </p:spTree>
    <p:extLst>
      <p:ext uri="{BB962C8B-B14F-4D97-AF65-F5344CB8AC3E}">
        <p14:creationId xmlns:p14="http://schemas.microsoft.com/office/powerpoint/2010/main" val="262687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237" y="296886"/>
            <a:ext cx="9423862" cy="1449503"/>
          </a:xfrm>
        </p:spPr>
        <p:txBody>
          <a:bodyPr>
            <a:normAutofit fontScale="90000"/>
          </a:bodyPr>
          <a:lstStyle/>
          <a:p>
            <a:pPr algn="ct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r>
              <a:rPr lang="en-US" b="1" dirty="0"/>
              <a:t/>
            </a:r>
            <a:br>
              <a:rPr lang="en-US" b="1" dirty="0"/>
            </a:br>
            <a:r>
              <a:rPr lang="en-US" b="1" dirty="0" smtClean="0"/>
              <a:t/>
            </a:r>
            <a:br>
              <a:rPr lang="en-US" b="1" dirty="0" smtClean="0"/>
            </a:br>
            <a:r>
              <a:rPr lang="en-US" b="1" dirty="0" smtClean="0">
                <a:solidFill>
                  <a:srgbClr val="00B0F0"/>
                </a:solidFill>
              </a:rPr>
              <a:t>Can </a:t>
            </a:r>
            <a:r>
              <a:rPr lang="en-US" b="1" dirty="0">
                <a:solidFill>
                  <a:srgbClr val="00B0F0"/>
                </a:solidFill>
              </a:rPr>
              <a:t>a student re-submit an assignment? </a:t>
            </a:r>
            <a:r>
              <a:rPr lang="en-US" dirty="0">
                <a:solidFill>
                  <a:srgbClr val="00B0F0"/>
                </a:solidFill>
              </a:rPr>
              <a:t/>
            </a:r>
            <a:br>
              <a:rPr lang="en-US" dirty="0">
                <a:solidFill>
                  <a:srgbClr val="00B0F0"/>
                </a:solidFill>
              </a:rPr>
            </a:br>
            <a:endParaRPr lang="en-US" dirty="0">
              <a:solidFill>
                <a:srgbClr val="00B0F0"/>
              </a:solidFill>
            </a:endParaRPr>
          </a:p>
        </p:txBody>
      </p:sp>
      <p:sp>
        <p:nvSpPr>
          <p:cNvPr id="3" name="Content Placeholder 2"/>
          <p:cNvSpPr>
            <a:spLocks noGrp="1"/>
          </p:cNvSpPr>
          <p:nvPr>
            <p:ph idx="1"/>
          </p:nvPr>
        </p:nvSpPr>
        <p:spPr>
          <a:xfrm>
            <a:off x="609600" y="1752601"/>
            <a:ext cx="10160000" cy="4781203"/>
          </a:xfrm>
        </p:spPr>
        <p:txBody>
          <a:bodyPr>
            <a:noAutofit/>
          </a:bodyPr>
          <a:lstStyle/>
          <a:p>
            <a:r>
              <a:rPr lang="en-US" sz="2200" dirty="0"/>
              <a:t>A student who, for the first assessment opportunity, has </a:t>
            </a:r>
            <a:r>
              <a:rPr lang="en-US" sz="2800" dirty="0">
                <a:solidFill>
                  <a:srgbClr val="FF0000"/>
                </a:solidFill>
              </a:rPr>
              <a:t>Failed</a:t>
            </a:r>
            <a:r>
              <a:rPr lang="en-US" sz="2200" dirty="0"/>
              <a:t> to achieve a </a:t>
            </a:r>
            <a:r>
              <a:rPr lang="en-US" sz="2800" dirty="0">
                <a:solidFill>
                  <a:srgbClr val="00B050"/>
                </a:solidFill>
              </a:rPr>
              <a:t>Pass</a:t>
            </a:r>
            <a:r>
              <a:rPr lang="en-US" sz="2200" dirty="0"/>
              <a:t> for that unit specification shall be expected to undertake a </a:t>
            </a:r>
            <a:r>
              <a:rPr lang="en-US" sz="2400" dirty="0">
                <a:solidFill>
                  <a:srgbClr val="FF33CC"/>
                </a:solidFill>
              </a:rPr>
              <a:t>reassessment (resubmission)</a:t>
            </a:r>
          </a:p>
          <a:p>
            <a:pPr marL="342900" indent="-342900">
              <a:buFont typeface="Arial" panose="020B0604020202020204" pitchFamily="34" charset="0"/>
              <a:buChar char="•"/>
            </a:pPr>
            <a:r>
              <a:rPr lang="en-US" sz="2200" b="1" dirty="0" smtClean="0"/>
              <a:t>Only </a:t>
            </a:r>
            <a:r>
              <a:rPr lang="en-US" sz="2400" dirty="0">
                <a:solidFill>
                  <a:srgbClr val="FF33CC"/>
                </a:solidFill>
              </a:rPr>
              <a:t>ONE</a:t>
            </a:r>
            <a:r>
              <a:rPr lang="en-US" sz="2200" b="1" dirty="0"/>
              <a:t> opportunity for </a:t>
            </a:r>
            <a:r>
              <a:rPr lang="en-US" sz="2400" b="1" dirty="0">
                <a:solidFill>
                  <a:srgbClr val="FF33CC"/>
                </a:solidFill>
              </a:rPr>
              <a:t>reassessment</a:t>
            </a:r>
            <a:r>
              <a:rPr lang="en-US" sz="2200" b="1" dirty="0"/>
              <a:t> </a:t>
            </a:r>
            <a:r>
              <a:rPr lang="en-US" sz="2200" dirty="0"/>
              <a:t>of the unit will be permitted </a:t>
            </a:r>
          </a:p>
          <a:p>
            <a:pPr marL="342900" indent="-342900">
              <a:buFont typeface="Arial" panose="020B0604020202020204" pitchFamily="34" charset="0"/>
              <a:buChar char="•"/>
            </a:pPr>
            <a:r>
              <a:rPr lang="en-US" sz="2200" b="1" dirty="0"/>
              <a:t>Reassessment for coursework, project or portfolio-based assessments shall normally involve the reworking of the original task</a:t>
            </a:r>
          </a:p>
          <a:p>
            <a:pPr marL="342900" indent="-342900">
              <a:buFont typeface="Arial" panose="020B0604020202020204" pitchFamily="34" charset="0"/>
              <a:buChar char="•"/>
            </a:pPr>
            <a:r>
              <a:rPr lang="en-US" sz="2200" dirty="0"/>
              <a:t>For examinations, reassessment shall involve completion of a new task.</a:t>
            </a:r>
          </a:p>
          <a:p>
            <a:pPr marL="342900" indent="-342900">
              <a:buFont typeface="Arial" panose="020B0604020202020204" pitchFamily="34" charset="0"/>
              <a:buChar char="•"/>
            </a:pPr>
            <a:r>
              <a:rPr lang="en-US" sz="2200" b="1" dirty="0"/>
              <a:t>A student who undertakes a reassessment will have their grade </a:t>
            </a:r>
            <a:r>
              <a:rPr lang="en-US" sz="2200" b="1" dirty="0" smtClean="0"/>
              <a:t>for </a:t>
            </a:r>
            <a:r>
              <a:rPr lang="en-US" sz="2200" b="1" dirty="0"/>
              <a:t>that unit</a:t>
            </a:r>
          </a:p>
        </p:txBody>
      </p:sp>
      <p:sp>
        <p:nvSpPr>
          <p:cNvPr id="4" name="Rectangle 3"/>
          <p:cNvSpPr/>
          <p:nvPr/>
        </p:nvSpPr>
        <p:spPr>
          <a:xfrm>
            <a:off x="1645918" y="5225139"/>
            <a:ext cx="2913017" cy="600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B050"/>
                </a:solidFill>
              </a:rPr>
              <a:t>C</a:t>
            </a:r>
            <a:r>
              <a:rPr lang="en-US" sz="2400" dirty="0">
                <a:solidFill>
                  <a:srgbClr val="00B050"/>
                </a:solidFill>
              </a:rPr>
              <a:t>a</a:t>
            </a:r>
            <a:r>
              <a:rPr lang="en-US" sz="2400" b="1" dirty="0">
                <a:solidFill>
                  <a:srgbClr val="00B050"/>
                </a:solidFill>
              </a:rPr>
              <a:t>pped at a Pass</a:t>
            </a:r>
            <a:endParaRPr lang="en-US" sz="2400" dirty="0"/>
          </a:p>
        </p:txBody>
      </p:sp>
    </p:spTree>
    <p:extLst>
      <p:ext uri="{BB962C8B-B14F-4D97-AF65-F5344CB8AC3E}">
        <p14:creationId xmlns:p14="http://schemas.microsoft.com/office/powerpoint/2010/main" val="409898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3" y="314694"/>
            <a:ext cx="9515302" cy="814242"/>
          </a:xfrm>
        </p:spPr>
        <p:txBody>
          <a:bodyPr/>
          <a:lstStyle/>
          <a:p>
            <a:pPr algn="ctr"/>
            <a:r>
              <a:rPr lang="en-US" b="1" dirty="0">
                <a:solidFill>
                  <a:srgbClr val="00B0F0"/>
                </a:solidFill>
              </a:rPr>
              <a:t>R e s u b m I s </a:t>
            </a:r>
            <a:r>
              <a:rPr lang="en-US" b="1" dirty="0" err="1">
                <a:solidFill>
                  <a:srgbClr val="00B0F0"/>
                </a:solidFill>
              </a:rPr>
              <a:t>s</a:t>
            </a:r>
            <a:r>
              <a:rPr lang="en-US" b="1" dirty="0">
                <a:solidFill>
                  <a:srgbClr val="00B0F0"/>
                </a:solidFill>
              </a:rPr>
              <a:t> I o n</a:t>
            </a:r>
          </a:p>
        </p:txBody>
      </p:sp>
      <p:sp>
        <p:nvSpPr>
          <p:cNvPr id="4" name="Content Placeholder 3"/>
          <p:cNvSpPr>
            <a:spLocks noGrp="1"/>
          </p:cNvSpPr>
          <p:nvPr>
            <p:ph idx="1"/>
          </p:nvPr>
        </p:nvSpPr>
        <p:spPr>
          <a:xfrm>
            <a:off x="698863" y="1521229"/>
            <a:ext cx="10515600" cy="5087388"/>
          </a:xfrm>
        </p:spPr>
        <p:txBody>
          <a:bodyPr>
            <a:noAutofit/>
          </a:bodyPr>
          <a:lstStyle/>
          <a:p>
            <a:r>
              <a:rPr lang="en-US" sz="2400" dirty="0"/>
              <a:t>Resubmissions can be </a:t>
            </a:r>
            <a:r>
              <a:rPr lang="en-US" sz="2400" dirty="0" err="1"/>
              <a:t>authorised</a:t>
            </a:r>
            <a:r>
              <a:rPr lang="en-US" sz="2400" dirty="0"/>
              <a:t> by the </a:t>
            </a:r>
            <a:r>
              <a:rPr lang="en-US" sz="2400" dirty="0" err="1">
                <a:solidFill>
                  <a:srgbClr val="00B050"/>
                </a:solidFill>
              </a:rPr>
              <a:t>Programme</a:t>
            </a:r>
            <a:r>
              <a:rPr lang="en-US" sz="2400" dirty="0">
                <a:solidFill>
                  <a:srgbClr val="00B050"/>
                </a:solidFill>
              </a:rPr>
              <a:t> Leader </a:t>
            </a:r>
            <a:r>
              <a:rPr lang="en-US" sz="2400" dirty="0"/>
              <a:t>or the </a:t>
            </a:r>
            <a:r>
              <a:rPr lang="en-US" sz="2400" dirty="0">
                <a:solidFill>
                  <a:srgbClr val="00B050"/>
                </a:solidFill>
              </a:rPr>
              <a:t>Assessment Board (Department Board) </a:t>
            </a:r>
            <a:r>
              <a:rPr lang="en-US" sz="2400" dirty="0"/>
              <a:t>and should </a:t>
            </a:r>
            <a:r>
              <a:rPr lang="en-US" sz="2400" b="1" dirty="0"/>
              <a:t>only be</a:t>
            </a:r>
            <a:r>
              <a:rPr lang="en-US" sz="2400" dirty="0"/>
              <a:t> </a:t>
            </a:r>
            <a:r>
              <a:rPr lang="en-US" sz="2400" b="1" dirty="0" err="1"/>
              <a:t>authorised</a:t>
            </a:r>
            <a:r>
              <a:rPr lang="en-US" sz="2400" b="1" dirty="0"/>
              <a:t> if all of the following submission conditions are met:</a:t>
            </a:r>
            <a:endParaRPr lang="en-US" sz="2400" dirty="0"/>
          </a:p>
          <a:p>
            <a:pPr marL="342900" indent="-342900">
              <a:buFont typeface="Arial" panose="020B0604020202020204" pitchFamily="34" charset="0"/>
              <a:buChar char="•"/>
            </a:pPr>
            <a:r>
              <a:rPr lang="en-US" sz="2400" dirty="0"/>
              <a:t>The student has met the initial deadlines set in the assignment, has met an agreed deadline extension, or has submitted work late that has been accepted</a:t>
            </a:r>
          </a:p>
          <a:p>
            <a:pPr marL="342900" indent="-342900">
              <a:buFont typeface="Arial" panose="020B0604020202020204" pitchFamily="34" charset="0"/>
              <a:buChar char="•"/>
            </a:pPr>
            <a:r>
              <a:rPr lang="en-US" sz="2400" dirty="0"/>
              <a:t>The assessor judges that the student has fully attempted to achieve all targeted learning outcomes in their original submission</a:t>
            </a:r>
          </a:p>
          <a:p>
            <a:pPr marL="342900" indent="-342900">
              <a:buFont typeface="Arial" panose="020B0604020202020204" pitchFamily="34" charset="0"/>
              <a:buChar char="•"/>
            </a:pPr>
            <a:r>
              <a:rPr lang="en-US" sz="2400" dirty="0"/>
              <a:t>The assessor judges that the student will be able to provide improved evidence without further guidance </a:t>
            </a:r>
          </a:p>
          <a:p>
            <a:pPr marL="342900" indent="-342900">
              <a:buFont typeface="Arial" panose="020B0604020202020204" pitchFamily="34" charset="0"/>
              <a:buChar char="•"/>
            </a:pPr>
            <a:r>
              <a:rPr lang="en-US" sz="2400" dirty="0"/>
              <a:t>The assessor has authenticated the evidence submitted for assessment.</a:t>
            </a:r>
          </a:p>
        </p:txBody>
      </p:sp>
    </p:spTree>
    <p:extLst>
      <p:ext uri="{BB962C8B-B14F-4D97-AF65-F5344CB8AC3E}">
        <p14:creationId xmlns:p14="http://schemas.microsoft.com/office/powerpoint/2010/main" val="21425823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5375" y="2016760"/>
            <a:ext cx="45085" cy="45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2"/>
          <p:cNvSpPr>
            <a:spLocks noChangeArrowheads="1"/>
          </p:cNvSpPr>
          <p:nvPr/>
        </p:nvSpPr>
        <p:spPr bwMode="auto">
          <a:xfrm>
            <a:off x="1117917" y="781769"/>
            <a:ext cx="2751137" cy="66598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alibri" pitchFamily="34" charset="0"/>
                <a:ea typeface="Calibri" pitchFamily="34" charset="0"/>
                <a:cs typeface="Arial" pitchFamily="34" charset="0"/>
              </a:rPr>
              <a:t>The Lead Internal Verifier</a:t>
            </a:r>
            <a:r>
              <a:rPr kumimoji="0" lang="en-US" altLang="en-US" sz="1200" b="0" i="0" u="none" strike="noStrike" cap="none" normalizeH="0" baseline="0" dirty="0">
                <a:ln>
                  <a:noFill/>
                </a:ln>
                <a:solidFill>
                  <a:schemeClr val="tx1"/>
                </a:solidFill>
                <a:effectLst/>
                <a:latin typeface="Calibri" pitchFamily="34" charset="0"/>
                <a:ea typeface="Calibri" pitchFamily="34" charset="0"/>
                <a:cs typeface="Arial" pitchFamily="34" charset="0"/>
              </a:rPr>
              <a:t> can authorize resubmission if  the following conditions are met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Down Arrow 5"/>
          <p:cNvSpPr/>
          <p:nvPr/>
        </p:nvSpPr>
        <p:spPr>
          <a:xfrm>
            <a:off x="1792605" y="2887980"/>
            <a:ext cx="140335" cy="2286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5"/>
          <p:cNvSpPr>
            <a:spLocks noChangeArrowheads="1"/>
          </p:cNvSpPr>
          <p:nvPr/>
        </p:nvSpPr>
        <p:spPr bwMode="auto">
          <a:xfrm>
            <a:off x="856931" y="1713410"/>
            <a:ext cx="3753163" cy="1481243"/>
          </a:xfrm>
          <a:prstGeom prst="rect">
            <a:avLst/>
          </a:prstGeom>
          <a:gradFill rotWithShape="1">
            <a:gsLst>
              <a:gs pos="0">
                <a:srgbClr val="B5D5A7"/>
              </a:gs>
              <a:gs pos="28000">
                <a:srgbClr val="C5E0B4"/>
              </a:gs>
              <a:gs pos="100000">
                <a:srgbClr val="9CCA86"/>
              </a:gs>
            </a:gsLst>
            <a:lin ang="5400000"/>
          </a:gradFill>
          <a:ln w="635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300" b="1" i="0" u="none" strike="noStrike" cap="none" normalizeH="0" baseline="0" dirty="0">
                <a:ln>
                  <a:noFill/>
                </a:ln>
                <a:solidFill>
                  <a:schemeClr val="tx1"/>
                </a:solidFill>
                <a:effectLst/>
                <a:latin typeface="Calibri" pitchFamily="34" charset="0"/>
                <a:ea typeface="Calibri" pitchFamily="34" charset="0"/>
                <a:cs typeface="Arial" pitchFamily="34" charset="0"/>
              </a:rPr>
              <a:t>The learner has met initial deadlines</a:t>
            </a:r>
            <a:endParaRPr kumimoji="0" lang="en-US" altLang="en-US" sz="13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1" i="0" u="none" strike="noStrike" cap="none" normalizeH="0" baseline="0" dirty="0">
                <a:ln>
                  <a:noFill/>
                </a:ln>
                <a:solidFill>
                  <a:schemeClr val="tx1"/>
                </a:solidFill>
                <a:effectLst/>
                <a:latin typeface="Calibri" pitchFamily="34" charset="0"/>
                <a:ea typeface="Calibri" pitchFamily="34" charset="0"/>
                <a:cs typeface="Arial" pitchFamily="34" charset="0"/>
              </a:rPr>
              <a:t>The Assessor judges that the learner will provide improved evidence without further </a:t>
            </a:r>
            <a:r>
              <a:rPr lang="en-US" altLang="en-US" sz="1300" b="1" dirty="0">
                <a:latin typeface="Calibri" pitchFamily="34" charset="0"/>
                <a:ea typeface="Calibri" pitchFamily="34" charset="0"/>
                <a:cs typeface="Arial" pitchFamily="34" charset="0"/>
              </a:rPr>
              <a:t>guidance.</a:t>
            </a:r>
            <a:endParaRPr kumimoji="0" lang="en-US" altLang="en-US" sz="13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1" i="0" u="none" strike="noStrike" cap="none" normalizeH="0" baseline="0" dirty="0">
                <a:ln>
                  <a:noFill/>
                </a:ln>
                <a:solidFill>
                  <a:schemeClr val="tx1"/>
                </a:solidFill>
                <a:effectLst/>
                <a:latin typeface="Calibri" pitchFamily="34" charset="0"/>
                <a:ea typeface="Calibri" pitchFamily="34" charset="0"/>
                <a:cs typeface="Arial" pitchFamily="34" charset="0"/>
              </a:rPr>
              <a:t>The Assessor has authenticated the evidence, and the evidence is accompanied by a signed-and-dated declaration of authenticity by the learner</a:t>
            </a:r>
            <a:endParaRPr kumimoji="0" lang="en-US" altLang="en-US" sz="13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itchFamily="34" charset="0"/>
              <a:cs typeface="Arial" pitchFamily="34" charset="0"/>
            </a:endParaRPr>
          </a:p>
        </p:txBody>
      </p:sp>
      <p:sp>
        <p:nvSpPr>
          <p:cNvPr id="8" name="Right Arrow 7"/>
          <p:cNvSpPr/>
          <p:nvPr/>
        </p:nvSpPr>
        <p:spPr>
          <a:xfrm>
            <a:off x="3915295" y="983172"/>
            <a:ext cx="3155781" cy="1341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7"/>
          <p:cNvSpPr>
            <a:spLocks noChangeArrowheads="1"/>
          </p:cNvSpPr>
          <p:nvPr/>
        </p:nvSpPr>
        <p:spPr bwMode="auto">
          <a:xfrm>
            <a:off x="7071077" y="782767"/>
            <a:ext cx="3930809" cy="738061"/>
          </a:xfrm>
          <a:prstGeom prst="rect">
            <a:avLst/>
          </a:prstGeom>
          <a:solidFill>
            <a:srgbClr val="FF0000"/>
          </a:solidFill>
          <a:ln w="6350">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pitchFamily="34" charset="0"/>
                <a:ea typeface="Calibri" pitchFamily="34" charset="0"/>
                <a:cs typeface="Arial" pitchFamily="34" charset="0"/>
              </a:rPr>
              <a:t>What If a learner does not meet all these conditions?</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pitchFamily="34" charset="0"/>
                <a:ea typeface="Calibri" pitchFamily="34" charset="0"/>
                <a:cs typeface="Arial" pitchFamily="34" charset="0"/>
              </a:rPr>
              <a:t>If a learner has not met these conditions, re-submission will not be authorized.</a:t>
            </a:r>
            <a:endParaRPr kumimoji="0" lang="en-US" altLang="en-US" sz="1800" b="1" i="0" u="none" strike="noStrike" cap="none" normalizeH="0" baseline="0" dirty="0">
              <a:ln>
                <a:noFill/>
              </a:ln>
              <a:solidFill>
                <a:schemeClr val="tx1"/>
              </a:solidFill>
              <a:effectLst/>
              <a:latin typeface="Arial" pitchFamily="34" charset="0"/>
              <a:cs typeface="Arial" pitchFamily="34" charset="0"/>
            </a:endParaRPr>
          </a:p>
        </p:txBody>
      </p:sp>
      <p:sp>
        <p:nvSpPr>
          <p:cNvPr id="10" name="Rectangle 14"/>
          <p:cNvSpPr>
            <a:spLocks noChangeArrowheads="1"/>
          </p:cNvSpPr>
          <p:nvPr/>
        </p:nvSpPr>
        <p:spPr bwMode="auto">
          <a:xfrm>
            <a:off x="3214056" y="82296"/>
            <a:ext cx="4466907" cy="660111"/>
          </a:xfrm>
          <a:prstGeom prst="rect">
            <a:avLst/>
          </a:prstGeom>
          <a:solidFill>
            <a:srgbClr val="DCE2EF"/>
          </a:solidFill>
          <a:ln w="12700">
            <a:solidFill>
              <a:srgbClr val="F4B08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0000"/>
              </a:solidFill>
              <a:effectLst/>
              <a:latin typeface="Calibri"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000" b="0" i="0" u="none" strike="noStrike" cap="none" normalizeH="0" baseline="0" dirty="0">
                <a:ln>
                  <a:noFill/>
                </a:ln>
                <a:solidFill>
                  <a:srgbClr val="000000"/>
                </a:solidFill>
                <a:effectLst/>
                <a:latin typeface="Calibri" pitchFamily="34" charset="0"/>
                <a:ea typeface="Calibri" pitchFamily="34" charset="0"/>
                <a:cs typeface="Arial" pitchFamily="34" charset="0"/>
              </a:rPr>
              <a:t>Resubmissions </a:t>
            </a:r>
            <a:endParaRPr kumimoji="0" lang="en-US" altLang="en-US" sz="4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12" name="Down Arrow 11"/>
          <p:cNvSpPr/>
          <p:nvPr/>
        </p:nvSpPr>
        <p:spPr>
          <a:xfrm>
            <a:off x="2350406" y="1465021"/>
            <a:ext cx="140335" cy="22796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00B050"/>
              </a:solidFill>
            </a:endParaRPr>
          </a:p>
        </p:txBody>
      </p:sp>
      <p:sp>
        <p:nvSpPr>
          <p:cNvPr id="14" name="Rectangle 18"/>
          <p:cNvSpPr>
            <a:spLocks noChangeArrowheads="1"/>
          </p:cNvSpPr>
          <p:nvPr/>
        </p:nvSpPr>
        <p:spPr bwMode="auto">
          <a:xfrm>
            <a:off x="5091705" y="1713410"/>
            <a:ext cx="6533643" cy="266075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algn="ctr"/>
            <a:r>
              <a:rPr lang="en-US" b="1" dirty="0"/>
              <a:t>Specification Requirements for Resubmissions</a:t>
            </a:r>
          </a:p>
          <a:p>
            <a:pPr algn="ctr"/>
            <a:endParaRPr lang="en-US" b="1" dirty="0"/>
          </a:p>
          <a:p>
            <a:r>
              <a:rPr lang="en-US" sz="1200" b="1" dirty="0"/>
              <a:t>A student who, for the first assessment opportunity, has failed to achieve a Pass for that unit specification shall be expected to undertake a reassessment. </a:t>
            </a:r>
          </a:p>
          <a:p>
            <a:r>
              <a:rPr lang="en-US" sz="1200" b="1" dirty="0"/>
              <a:t>● Only one opportunity for reassessment of the unit will be permitted.</a:t>
            </a:r>
          </a:p>
          <a:p>
            <a:r>
              <a:rPr lang="en-US" sz="1200" b="1" dirty="0"/>
              <a:t>● Reassessment for course work, project or portfolio-based assessments shall normally involve the reworking of the original task.</a:t>
            </a:r>
          </a:p>
          <a:p>
            <a:r>
              <a:rPr lang="en-US" sz="1200" b="1" dirty="0"/>
              <a:t>● For examinations, reassessment shall involve completion of a new task. </a:t>
            </a:r>
          </a:p>
          <a:p>
            <a:r>
              <a:rPr lang="en-US" sz="1200" b="1" dirty="0"/>
              <a:t>● A student who undertakes a reassessment will have their grade </a:t>
            </a:r>
            <a:r>
              <a:rPr lang="en-US" sz="1600" b="1" u="sng" dirty="0"/>
              <a:t>capped at a </a:t>
            </a:r>
            <a:r>
              <a:rPr lang="en-US" sz="1600" b="1" u="sng" dirty="0" smtClean="0"/>
              <a:t>P </a:t>
            </a:r>
            <a:r>
              <a:rPr lang="en-US" sz="1200" b="1" u="sng" dirty="0"/>
              <a:t>for that unit.</a:t>
            </a:r>
          </a:p>
          <a:p>
            <a:r>
              <a:rPr lang="en-US" sz="1200" b="1" dirty="0"/>
              <a:t>● A student will not be entitled to be reassessed in any component of assessment for which a Pass grade or higher has already been awarded. </a:t>
            </a:r>
          </a:p>
          <a:p>
            <a:r>
              <a:rPr lang="en-US" sz="1200" b="1" dirty="0"/>
              <a:t> </a:t>
            </a:r>
          </a:p>
        </p:txBody>
      </p:sp>
      <p:sp>
        <p:nvSpPr>
          <p:cNvPr id="17" name="Left-Right Arrow 16"/>
          <p:cNvSpPr/>
          <p:nvPr/>
        </p:nvSpPr>
        <p:spPr>
          <a:xfrm rot="20556165">
            <a:off x="3689279" y="3580318"/>
            <a:ext cx="1467072" cy="255759"/>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ounded Rectangle 27"/>
          <p:cNvSpPr>
            <a:spLocks noChangeArrowheads="1"/>
          </p:cNvSpPr>
          <p:nvPr/>
        </p:nvSpPr>
        <p:spPr bwMode="auto">
          <a:xfrm>
            <a:off x="955484" y="3551047"/>
            <a:ext cx="2766124" cy="610234"/>
          </a:xfrm>
          <a:prstGeom prst="roundRect">
            <a:avLst>
              <a:gd name="adj" fmla="val 16667"/>
            </a:avLst>
          </a:prstGeom>
          <a:solidFill>
            <a:srgbClr val="FBE4D5"/>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itchFamily="34" charset="0"/>
                <a:ea typeface="Calibri" pitchFamily="34" charset="0"/>
                <a:cs typeface="Arial" pitchFamily="34" charset="0"/>
              </a:rPr>
              <a:t>Procedures for resubmission</a:t>
            </a:r>
            <a:endParaRPr kumimoji="0" lang="en-US" altLang="en-US" sz="2000" b="1" i="0" u="none" strike="noStrike" cap="none" normalizeH="0" baseline="0" dirty="0">
              <a:ln>
                <a:noFill/>
              </a:ln>
              <a:solidFill>
                <a:schemeClr val="tx1"/>
              </a:solidFill>
              <a:effectLst/>
              <a:latin typeface="Arial" pitchFamily="34" charset="0"/>
              <a:cs typeface="Arial" pitchFamily="34" charset="0"/>
            </a:endParaRPr>
          </a:p>
        </p:txBody>
      </p:sp>
      <p:sp>
        <p:nvSpPr>
          <p:cNvPr id="19" name="Down Arrow Callout 18"/>
          <p:cNvSpPr/>
          <p:nvPr/>
        </p:nvSpPr>
        <p:spPr>
          <a:xfrm>
            <a:off x="1744980" y="7889240"/>
            <a:ext cx="116840" cy="35115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33"/>
          <p:cNvSpPr>
            <a:spLocks noChangeArrowheads="1"/>
          </p:cNvSpPr>
          <p:nvPr/>
        </p:nvSpPr>
        <p:spPr bwMode="auto">
          <a:xfrm>
            <a:off x="65088" y="7793038"/>
            <a:ext cx="5545137" cy="1693862"/>
          </a:xfrm>
          <a:prstGeom prst="rect">
            <a:avLst/>
          </a:prstGeom>
          <a:solidFill>
            <a:srgbClr val="FBE4D5"/>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ea typeface="Calibri" pitchFamily="34" charset="0"/>
                <a:cs typeface="Arial" pitchFamily="34" charset="0"/>
              </a:rPr>
              <a:t>Forms and deadlines</a:t>
            </a:r>
            <a:endParaRPr kumimoji="0" lang="en-US" altLang="en-US" sz="9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itchFamily="34" charset="0"/>
                <a:ea typeface="Calibri" pitchFamily="34" charset="0"/>
                <a:cs typeface="Arial" pitchFamily="34" charset="0"/>
              </a:rPr>
              <a:t>If the </a:t>
            </a:r>
            <a:r>
              <a:rPr kumimoji="0" lang="en-US" altLang="en-US" sz="1100" b="1" i="0" u="none" strike="noStrike" cap="none" normalizeH="0" baseline="0">
                <a:ln>
                  <a:noFill/>
                </a:ln>
                <a:solidFill>
                  <a:srgbClr val="000000"/>
                </a:solidFill>
                <a:effectLst/>
                <a:latin typeface="Calibri" pitchFamily="34" charset="0"/>
                <a:ea typeface="Calibri" pitchFamily="34" charset="0"/>
                <a:cs typeface="Arial" pitchFamily="34" charset="0"/>
              </a:rPr>
              <a:t>LIV</a:t>
            </a:r>
            <a:r>
              <a:rPr kumimoji="0" lang="en-US" altLang="en-US" sz="1100" b="0" i="0" u="none" strike="noStrike" cap="none" normalizeH="0" baseline="0">
                <a:ln>
                  <a:noFill/>
                </a:ln>
                <a:solidFill>
                  <a:srgbClr val="000000"/>
                </a:solidFill>
                <a:effectLst/>
                <a:latin typeface="Calibri" pitchFamily="34" charset="0"/>
                <a:ea typeface="Calibri" pitchFamily="34" charset="0"/>
                <a:cs typeface="Arial" pitchFamily="34" charset="0"/>
              </a:rPr>
              <a:t> does authorize resubmission, it must be:</a:t>
            </a:r>
            <a:endParaRPr kumimoji="0" lang="en-US" altLang="en-US" sz="9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1" i="0" u="none" strike="noStrike" cap="none" normalizeH="0" baseline="0">
                <a:ln>
                  <a:noFill/>
                </a:ln>
                <a:solidFill>
                  <a:srgbClr val="000000"/>
                </a:solidFill>
                <a:effectLst/>
                <a:latin typeface="Calibri" pitchFamily="34" charset="0"/>
                <a:ea typeface="Calibri" pitchFamily="34" charset="0"/>
                <a:cs typeface="Arial" pitchFamily="34" charset="0"/>
              </a:rPr>
              <a:t>Recorded</a:t>
            </a:r>
            <a:r>
              <a:rPr kumimoji="0" lang="en-US" altLang="en-US" sz="1100" b="0" i="0" u="none" strike="noStrike" cap="none" normalizeH="0" baseline="0">
                <a:ln>
                  <a:noFill/>
                </a:ln>
                <a:solidFill>
                  <a:srgbClr val="000000"/>
                </a:solidFill>
                <a:effectLst/>
                <a:latin typeface="Calibri" pitchFamily="34" charset="0"/>
                <a:ea typeface="Calibri" pitchFamily="34" charset="0"/>
                <a:cs typeface="Arial" pitchFamily="34" charset="0"/>
              </a:rPr>
              <a:t> on the </a:t>
            </a:r>
            <a:r>
              <a:rPr kumimoji="0" lang="en-US" altLang="en-US" sz="1100" b="1" i="0" u="none" strike="noStrike" cap="none" normalizeH="0" baseline="0">
                <a:ln>
                  <a:noFill/>
                </a:ln>
                <a:solidFill>
                  <a:srgbClr val="000000"/>
                </a:solidFill>
                <a:effectLst/>
                <a:latin typeface="Calibri" pitchFamily="34" charset="0"/>
                <a:ea typeface="Calibri" pitchFamily="34" charset="0"/>
                <a:cs typeface="Arial" pitchFamily="34" charset="0"/>
              </a:rPr>
              <a:t>assessment record</a:t>
            </a:r>
            <a:endParaRPr kumimoji="0" lang="en-US" altLang="en-US" sz="9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1" i="0" u="none" strike="noStrike" cap="none" normalizeH="0" baseline="0">
                <a:ln>
                  <a:noFill/>
                </a:ln>
                <a:solidFill>
                  <a:srgbClr val="000000"/>
                </a:solidFill>
                <a:effectLst/>
                <a:latin typeface="Calibri" pitchFamily="34" charset="0"/>
                <a:ea typeface="Calibri" pitchFamily="34" charset="0"/>
                <a:cs typeface="Arial" pitchFamily="34" charset="0"/>
              </a:rPr>
              <a:t>Given</a:t>
            </a:r>
            <a:r>
              <a:rPr kumimoji="0" lang="en-US" altLang="en-US" sz="1100" b="0" i="0" u="none" strike="noStrike" cap="none" normalizeH="0" baseline="0">
                <a:ln>
                  <a:noFill/>
                </a:ln>
                <a:solidFill>
                  <a:srgbClr val="000000"/>
                </a:solidFill>
                <a:effectLst/>
                <a:latin typeface="Calibri" pitchFamily="34" charset="0"/>
                <a:ea typeface="Calibri" pitchFamily="34" charset="0"/>
                <a:cs typeface="Arial" pitchFamily="34" charset="0"/>
              </a:rPr>
              <a:t> </a:t>
            </a:r>
            <a:r>
              <a:rPr kumimoji="0" lang="en-US" altLang="en-US" sz="1100" b="1" i="0" u="none" strike="noStrike" cap="none" normalizeH="0" baseline="0">
                <a:ln>
                  <a:noFill/>
                </a:ln>
                <a:solidFill>
                  <a:srgbClr val="000000"/>
                </a:solidFill>
                <a:effectLst/>
                <a:latin typeface="Calibri" pitchFamily="34" charset="0"/>
                <a:ea typeface="Calibri" pitchFamily="34" charset="0"/>
                <a:cs typeface="Arial" pitchFamily="34" charset="0"/>
              </a:rPr>
              <a:t>a deadline</a:t>
            </a:r>
            <a:r>
              <a:rPr kumimoji="0" lang="en-US" altLang="en-US" sz="1100" b="0" i="0" u="none" strike="noStrike" cap="none" normalizeH="0" baseline="0">
                <a:ln>
                  <a:noFill/>
                </a:ln>
                <a:solidFill>
                  <a:srgbClr val="000000"/>
                </a:solidFill>
                <a:effectLst/>
                <a:latin typeface="Calibri" pitchFamily="34" charset="0"/>
                <a:ea typeface="Calibri" pitchFamily="34" charset="0"/>
                <a:cs typeface="Arial" pitchFamily="34" charset="0"/>
              </a:rPr>
              <a:t> for resubmission within </a:t>
            </a:r>
            <a:r>
              <a:rPr kumimoji="0" lang="en-US" altLang="en-US" sz="1400" b="0" i="0" u="none" strike="noStrike" cap="none" normalizeH="0" baseline="0">
                <a:ln>
                  <a:noFill/>
                </a:ln>
                <a:solidFill>
                  <a:srgbClr val="0070C0"/>
                </a:solidFill>
                <a:effectLst/>
                <a:latin typeface="Calibri" pitchFamily="34" charset="0"/>
                <a:ea typeface="Calibri" pitchFamily="34" charset="0"/>
                <a:cs typeface="Arial" pitchFamily="34" charset="0"/>
              </a:rPr>
              <a:t>15 working days</a:t>
            </a:r>
            <a:r>
              <a:rPr kumimoji="0" lang="en-US" altLang="en-US" sz="1100" b="0" i="0" u="none" strike="noStrike" cap="none" normalizeH="0" baseline="0">
                <a:ln>
                  <a:noFill/>
                </a:ln>
                <a:solidFill>
                  <a:srgbClr val="000000"/>
                </a:solidFill>
                <a:effectLst/>
                <a:latin typeface="Calibri" pitchFamily="34" charset="0"/>
                <a:ea typeface="Calibri" pitchFamily="34" charset="0"/>
                <a:cs typeface="Arial" pitchFamily="34" charset="0"/>
              </a:rPr>
              <a:t>* of the learner receiving the result of the assessment.</a:t>
            </a:r>
            <a:endParaRPr kumimoji="0" lang="en-US" altLang="en-US" sz="9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a:ln>
                  <a:noFill/>
                </a:ln>
                <a:solidFill>
                  <a:srgbClr val="000000"/>
                </a:solidFill>
                <a:effectLst/>
                <a:latin typeface="Calibri" pitchFamily="34" charset="0"/>
                <a:ea typeface="Calibri" pitchFamily="34" charset="0"/>
                <a:cs typeface="Arial" pitchFamily="34" charset="0"/>
              </a:rPr>
              <a:t>Undertaken by the learner with</a:t>
            </a:r>
            <a:r>
              <a:rPr kumimoji="0" lang="en-US" altLang="en-US" sz="1100" b="1" i="0" u="none" strike="noStrike" cap="none" normalizeH="0" baseline="0">
                <a:ln>
                  <a:noFill/>
                </a:ln>
                <a:solidFill>
                  <a:srgbClr val="000000"/>
                </a:solidFill>
                <a:effectLst/>
                <a:latin typeface="Calibri" pitchFamily="34" charset="0"/>
                <a:ea typeface="Calibri" pitchFamily="34" charset="0"/>
                <a:cs typeface="Arial" pitchFamily="34" charset="0"/>
              </a:rPr>
              <a:t> no further guidance</a:t>
            </a:r>
            <a:endParaRPr kumimoji="0" lang="en-US" altLang="en-US" sz="9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a:ln>
                  <a:noFill/>
                </a:ln>
                <a:solidFill>
                  <a:srgbClr val="000000"/>
                </a:solidFill>
                <a:effectLst/>
                <a:latin typeface="Calibri" pitchFamily="34" charset="0"/>
                <a:ea typeface="Calibri" pitchFamily="34" charset="0"/>
                <a:cs typeface="Arial" pitchFamily="34" charset="0"/>
              </a:rPr>
              <a:t>*15 working days must be within term time, in the same academic year as the original submission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Rectangle 1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8"/>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3" name="Rectangle 22"/>
          <p:cNvSpPr/>
          <p:nvPr/>
        </p:nvSpPr>
        <p:spPr>
          <a:xfrm>
            <a:off x="953816" y="4596106"/>
            <a:ext cx="6202615" cy="2121409"/>
          </a:xfrm>
          <a:prstGeom prst="rect">
            <a:avLst/>
          </a:prstGeom>
          <a:solidFill>
            <a:schemeClr val="accent2">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400" b="1" dirty="0">
                <a:solidFill>
                  <a:srgbClr val="000000"/>
                </a:solidFill>
                <a:effectLst/>
                <a:ea typeface="Calibri"/>
                <a:cs typeface="Arial"/>
              </a:rPr>
              <a:t>Forms and deadlines</a:t>
            </a:r>
            <a:endParaRPr lang="en-US" sz="1400" dirty="0">
              <a:effectLst/>
              <a:ea typeface="Calibri"/>
              <a:cs typeface="Arial"/>
            </a:endParaRPr>
          </a:p>
          <a:p>
            <a:pPr marL="0" marR="0" algn="ctr">
              <a:spcBef>
                <a:spcPts val="0"/>
              </a:spcBef>
              <a:spcAft>
                <a:spcPts val="0"/>
              </a:spcAft>
            </a:pPr>
            <a:r>
              <a:rPr lang="en-US" sz="1400" b="1" dirty="0">
                <a:solidFill>
                  <a:srgbClr val="000000"/>
                </a:solidFill>
                <a:effectLst/>
                <a:ea typeface="Calibri"/>
                <a:cs typeface="Arial"/>
              </a:rPr>
              <a:t> </a:t>
            </a:r>
            <a:endParaRPr lang="en-US" sz="1400" dirty="0">
              <a:effectLst/>
              <a:ea typeface="Calibri"/>
              <a:cs typeface="Arial"/>
            </a:endParaRPr>
          </a:p>
          <a:p>
            <a:pPr marL="0" marR="0">
              <a:spcBef>
                <a:spcPts val="0"/>
              </a:spcBef>
              <a:spcAft>
                <a:spcPts val="0"/>
              </a:spcAft>
            </a:pPr>
            <a:r>
              <a:rPr lang="en-US" sz="1400" dirty="0">
                <a:solidFill>
                  <a:srgbClr val="000000"/>
                </a:solidFill>
                <a:effectLst/>
                <a:ea typeface="Calibri"/>
                <a:cs typeface="Arial"/>
              </a:rPr>
              <a:t>If the </a:t>
            </a:r>
            <a:r>
              <a:rPr lang="en-US" sz="1400" b="1" dirty="0">
                <a:solidFill>
                  <a:srgbClr val="000000"/>
                </a:solidFill>
                <a:effectLst/>
                <a:ea typeface="Calibri"/>
                <a:cs typeface="Arial"/>
              </a:rPr>
              <a:t>LIV</a:t>
            </a:r>
            <a:r>
              <a:rPr lang="en-US" sz="1400" dirty="0">
                <a:solidFill>
                  <a:srgbClr val="000000"/>
                </a:solidFill>
                <a:effectLst/>
                <a:ea typeface="Calibri"/>
                <a:cs typeface="Arial"/>
              </a:rPr>
              <a:t> does authorize resubmission, it must be:</a:t>
            </a:r>
            <a:endParaRPr lang="en-US" sz="1400" dirty="0">
              <a:effectLst/>
              <a:ea typeface="Calibri"/>
              <a:cs typeface="Arial"/>
            </a:endParaRPr>
          </a:p>
          <a:p>
            <a:pPr marL="342900" marR="0" lvl="0" indent="-342900">
              <a:spcBef>
                <a:spcPts val="0"/>
              </a:spcBef>
              <a:spcAft>
                <a:spcPts val="0"/>
              </a:spcAft>
              <a:buFont typeface="Symbol"/>
              <a:buChar char=""/>
            </a:pPr>
            <a:r>
              <a:rPr lang="en-US" sz="1400" b="1" dirty="0">
                <a:solidFill>
                  <a:srgbClr val="000000"/>
                </a:solidFill>
                <a:effectLst/>
                <a:ea typeface="Calibri"/>
                <a:cs typeface="Arial"/>
              </a:rPr>
              <a:t>Recorded</a:t>
            </a:r>
            <a:r>
              <a:rPr lang="en-US" sz="1400" dirty="0">
                <a:solidFill>
                  <a:srgbClr val="000000"/>
                </a:solidFill>
                <a:effectLst/>
                <a:ea typeface="Calibri"/>
                <a:cs typeface="Arial"/>
              </a:rPr>
              <a:t> on the </a:t>
            </a:r>
            <a:r>
              <a:rPr lang="en-US" sz="1400" b="1" dirty="0">
                <a:solidFill>
                  <a:srgbClr val="000000"/>
                </a:solidFill>
                <a:effectLst/>
                <a:ea typeface="Calibri"/>
                <a:cs typeface="Arial"/>
              </a:rPr>
              <a:t>assessment record</a:t>
            </a:r>
            <a:endParaRPr lang="en-US" sz="1400" dirty="0">
              <a:effectLst/>
              <a:ea typeface="Calibri"/>
              <a:cs typeface="Arial"/>
            </a:endParaRPr>
          </a:p>
          <a:p>
            <a:pPr marL="342900" marR="0" lvl="0" indent="-342900">
              <a:spcBef>
                <a:spcPts val="0"/>
              </a:spcBef>
              <a:spcAft>
                <a:spcPts val="0"/>
              </a:spcAft>
              <a:buFont typeface="Symbol"/>
              <a:buChar char=""/>
            </a:pPr>
            <a:r>
              <a:rPr lang="en-US" sz="1400" b="1" dirty="0">
                <a:solidFill>
                  <a:srgbClr val="000000"/>
                </a:solidFill>
                <a:effectLst/>
                <a:ea typeface="Calibri"/>
                <a:cs typeface="Arial"/>
              </a:rPr>
              <a:t>Given</a:t>
            </a:r>
            <a:r>
              <a:rPr lang="en-US" sz="1400" dirty="0">
                <a:solidFill>
                  <a:srgbClr val="000000"/>
                </a:solidFill>
                <a:effectLst/>
                <a:ea typeface="Calibri"/>
                <a:cs typeface="Arial"/>
              </a:rPr>
              <a:t> </a:t>
            </a:r>
            <a:r>
              <a:rPr lang="en-US" sz="1400" b="1" dirty="0">
                <a:solidFill>
                  <a:srgbClr val="000000"/>
                </a:solidFill>
                <a:effectLst/>
                <a:ea typeface="Calibri"/>
                <a:cs typeface="Arial"/>
              </a:rPr>
              <a:t>a deadline</a:t>
            </a:r>
            <a:r>
              <a:rPr lang="en-US" sz="1400" dirty="0">
                <a:solidFill>
                  <a:srgbClr val="000000"/>
                </a:solidFill>
                <a:effectLst/>
                <a:ea typeface="Calibri"/>
                <a:cs typeface="Arial"/>
              </a:rPr>
              <a:t> for </a:t>
            </a:r>
            <a:r>
              <a:rPr lang="en-US" sz="1400" dirty="0" smtClean="0">
                <a:solidFill>
                  <a:srgbClr val="000000"/>
                </a:solidFill>
                <a:effectLst/>
                <a:ea typeface="Calibri"/>
                <a:cs typeface="Arial"/>
              </a:rPr>
              <a:t>re -  </a:t>
            </a:r>
            <a:r>
              <a:rPr lang="en-US" sz="1400" dirty="0">
                <a:solidFill>
                  <a:srgbClr val="000000"/>
                </a:solidFill>
                <a:effectLst/>
                <a:ea typeface="Calibri"/>
                <a:cs typeface="Arial"/>
              </a:rPr>
              <a:t>submission within </a:t>
            </a:r>
            <a:r>
              <a:rPr lang="en-US" sz="1400" b="1" dirty="0">
                <a:solidFill>
                  <a:srgbClr val="0070C0"/>
                </a:solidFill>
                <a:effectLst/>
                <a:ea typeface="Calibri"/>
                <a:cs typeface="Arial"/>
              </a:rPr>
              <a:t>15 working days</a:t>
            </a:r>
            <a:r>
              <a:rPr lang="en-US" sz="1400" dirty="0">
                <a:solidFill>
                  <a:srgbClr val="000000"/>
                </a:solidFill>
                <a:effectLst/>
                <a:ea typeface="Calibri"/>
                <a:cs typeface="Arial"/>
              </a:rPr>
              <a:t>* of the learner receiving the result of the assessment.</a:t>
            </a:r>
            <a:endParaRPr lang="en-US" sz="1400" dirty="0">
              <a:effectLst/>
              <a:ea typeface="Calibri"/>
              <a:cs typeface="Arial"/>
            </a:endParaRPr>
          </a:p>
          <a:p>
            <a:pPr marL="342900" marR="0" lvl="0" indent="-342900">
              <a:spcBef>
                <a:spcPts val="0"/>
              </a:spcBef>
              <a:spcAft>
                <a:spcPts val="0"/>
              </a:spcAft>
              <a:buFont typeface="Symbol"/>
              <a:buChar char=""/>
            </a:pPr>
            <a:r>
              <a:rPr lang="en-US" sz="1400" dirty="0">
                <a:solidFill>
                  <a:srgbClr val="000000"/>
                </a:solidFill>
                <a:effectLst/>
                <a:ea typeface="Calibri"/>
                <a:cs typeface="Arial"/>
              </a:rPr>
              <a:t>Undertaken by the learner with</a:t>
            </a:r>
            <a:r>
              <a:rPr lang="en-US" sz="1400" b="1" dirty="0">
                <a:solidFill>
                  <a:srgbClr val="000000"/>
                </a:solidFill>
                <a:effectLst/>
                <a:ea typeface="Calibri"/>
                <a:cs typeface="Arial"/>
              </a:rPr>
              <a:t> no further guidance</a:t>
            </a:r>
            <a:endParaRPr lang="en-US" sz="1400" dirty="0">
              <a:effectLst/>
              <a:ea typeface="Calibri"/>
              <a:cs typeface="Arial"/>
            </a:endParaRPr>
          </a:p>
          <a:p>
            <a:pPr marL="0" marR="0">
              <a:spcBef>
                <a:spcPts val="0"/>
              </a:spcBef>
              <a:spcAft>
                <a:spcPts val="0"/>
              </a:spcAft>
            </a:pPr>
            <a:r>
              <a:rPr lang="en-US" sz="1400" dirty="0">
                <a:solidFill>
                  <a:srgbClr val="000000"/>
                </a:solidFill>
                <a:effectLst/>
                <a:ea typeface="Calibri"/>
                <a:cs typeface="Arial"/>
              </a:rPr>
              <a:t> </a:t>
            </a:r>
            <a:endParaRPr lang="en-US" sz="1400" dirty="0">
              <a:effectLst/>
              <a:ea typeface="Calibri"/>
              <a:cs typeface="Arial"/>
            </a:endParaRPr>
          </a:p>
          <a:p>
            <a:pPr marL="0" marR="0">
              <a:spcBef>
                <a:spcPts val="0"/>
              </a:spcBef>
              <a:spcAft>
                <a:spcPts val="0"/>
              </a:spcAft>
            </a:pPr>
            <a:r>
              <a:rPr lang="en-US" sz="1400" i="1" dirty="0">
                <a:solidFill>
                  <a:srgbClr val="000000"/>
                </a:solidFill>
                <a:effectLst/>
                <a:ea typeface="Calibri"/>
                <a:cs typeface="Arial"/>
              </a:rPr>
              <a:t>*15 working days must be within term time, in the same academic year as the original submission</a:t>
            </a:r>
            <a:endParaRPr lang="en-US" sz="1400" dirty="0">
              <a:effectLst/>
              <a:ea typeface="Calibri"/>
              <a:cs typeface="Arial"/>
            </a:endParaRPr>
          </a:p>
        </p:txBody>
      </p:sp>
      <p:sp>
        <p:nvSpPr>
          <p:cNvPr id="24" name="Down Arrow 23"/>
          <p:cNvSpPr/>
          <p:nvPr/>
        </p:nvSpPr>
        <p:spPr>
          <a:xfrm>
            <a:off x="2551791" y="3294710"/>
            <a:ext cx="140335" cy="22796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Down Arrow 24"/>
          <p:cNvSpPr/>
          <p:nvPr/>
        </p:nvSpPr>
        <p:spPr>
          <a:xfrm>
            <a:off x="2510343" y="4254987"/>
            <a:ext cx="161271" cy="30658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4259044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58990" y="152718"/>
            <a:ext cx="9332422" cy="1371600"/>
          </a:xfrm>
        </p:spPr>
        <p:txBody>
          <a:bodyPr/>
          <a:lstStyle/>
          <a:p>
            <a:pPr algn="ctr"/>
            <a:r>
              <a:rPr lang="en-US" b="1" dirty="0">
                <a:solidFill>
                  <a:srgbClr val="00B0F0"/>
                </a:solidFill>
              </a:rPr>
              <a:t>R e p e a t   U n I t S</a:t>
            </a:r>
          </a:p>
        </p:txBody>
      </p:sp>
      <p:sp>
        <p:nvSpPr>
          <p:cNvPr id="8" name="Content Placeholder 7"/>
          <p:cNvSpPr>
            <a:spLocks noGrp="1"/>
          </p:cNvSpPr>
          <p:nvPr>
            <p:ph idx="1"/>
          </p:nvPr>
        </p:nvSpPr>
        <p:spPr>
          <a:xfrm>
            <a:off x="838200" y="1745672"/>
            <a:ext cx="10515600" cy="4742213"/>
          </a:xfrm>
        </p:spPr>
        <p:txBody>
          <a:bodyPr>
            <a:normAutofit/>
          </a:bodyPr>
          <a:lstStyle/>
          <a:p>
            <a:r>
              <a:rPr lang="en-US" dirty="0"/>
              <a:t>The following applies to a student who, for the first assessment opportunity and resubmission opportunity, still failed to achieve a </a:t>
            </a:r>
            <a:r>
              <a:rPr lang="en-US" dirty="0">
                <a:solidFill>
                  <a:srgbClr val="00B050"/>
                </a:solidFill>
              </a:rPr>
              <a:t>Pass</a:t>
            </a:r>
            <a:r>
              <a:rPr lang="en-US" dirty="0"/>
              <a:t> for that unit specification: </a:t>
            </a:r>
          </a:p>
          <a:p>
            <a:r>
              <a:rPr lang="en-US" dirty="0"/>
              <a:t>● At the provider’s discretion and </a:t>
            </a:r>
            <a:r>
              <a:rPr lang="en-US" sz="2400" dirty="0">
                <a:solidFill>
                  <a:srgbClr val="FF33CC"/>
                </a:solidFill>
              </a:rPr>
              <a:t>Assessment Board</a:t>
            </a:r>
            <a:r>
              <a:rPr lang="en-US" dirty="0"/>
              <a:t>, decisions can be permitted to repeat a unit. </a:t>
            </a:r>
          </a:p>
          <a:p>
            <a:r>
              <a:rPr lang="en-US" dirty="0"/>
              <a:t>● The student must study the unit again with full attendance and (if required) payment of the unit fee</a:t>
            </a:r>
          </a:p>
          <a:p>
            <a:r>
              <a:rPr lang="en-US" dirty="0"/>
              <a:t>● The overall unit grade for a successfully completed repeat unit is </a:t>
            </a:r>
            <a:r>
              <a:rPr lang="en-US" sz="2400" dirty="0">
                <a:solidFill>
                  <a:srgbClr val="00B050"/>
                </a:solidFill>
              </a:rPr>
              <a:t>Capped at a Pass</a:t>
            </a:r>
            <a:r>
              <a:rPr lang="en-US" dirty="0">
                <a:solidFill>
                  <a:srgbClr val="00B050"/>
                </a:solidFill>
              </a:rPr>
              <a:t> </a:t>
            </a:r>
            <a:r>
              <a:rPr lang="en-US" dirty="0"/>
              <a:t>for that unit.</a:t>
            </a:r>
          </a:p>
          <a:p>
            <a:r>
              <a:rPr lang="en-US" dirty="0"/>
              <a:t> ● Units can only be repeated </a:t>
            </a:r>
            <a:r>
              <a:rPr lang="en-US" sz="2400" dirty="0">
                <a:solidFill>
                  <a:srgbClr val="FF0000"/>
                </a:solidFill>
              </a:rPr>
              <a:t>once.</a:t>
            </a:r>
          </a:p>
          <a:p>
            <a:r>
              <a:rPr lang="en-US" dirty="0"/>
              <a:t> ● </a:t>
            </a:r>
            <a:r>
              <a:rPr lang="en-US" sz="2400" dirty="0">
                <a:solidFill>
                  <a:srgbClr val="00B0F0"/>
                </a:solidFill>
              </a:rPr>
              <a:t>The External Examiner </a:t>
            </a:r>
            <a:r>
              <a:rPr lang="en-US" dirty="0"/>
              <a:t>is likely to want to include assessments that have been resubmitted as part of the sample they will review. </a:t>
            </a:r>
          </a:p>
        </p:txBody>
      </p:sp>
    </p:spTree>
    <p:extLst>
      <p:ext uri="{BB962C8B-B14F-4D97-AF65-F5344CB8AC3E}">
        <p14:creationId xmlns:p14="http://schemas.microsoft.com/office/powerpoint/2010/main" val="33546744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32014"/>
            <a:ext cx="9822873" cy="992303"/>
          </a:xfrm>
        </p:spPr>
        <p:txBody>
          <a:bodyPr/>
          <a:lstStyle/>
          <a:p>
            <a:pPr algn="ctr"/>
            <a:r>
              <a:rPr lang="en-US" b="1" dirty="0">
                <a:solidFill>
                  <a:srgbClr val="00B0F0"/>
                </a:solidFill>
              </a:rPr>
              <a:t>S t u d e n t    A p </a:t>
            </a:r>
            <a:r>
              <a:rPr lang="en-US" b="1" dirty="0" err="1">
                <a:solidFill>
                  <a:srgbClr val="00B0F0"/>
                </a:solidFill>
              </a:rPr>
              <a:t>p</a:t>
            </a:r>
            <a:r>
              <a:rPr lang="en-US" b="1" dirty="0">
                <a:solidFill>
                  <a:srgbClr val="00B0F0"/>
                </a:solidFill>
              </a:rPr>
              <a:t> e a l s</a:t>
            </a:r>
            <a:r>
              <a:rPr lang="en-US" dirty="0">
                <a:solidFill>
                  <a:srgbClr val="00B0F0"/>
                </a:solidFill>
              </a:rPr>
              <a:t> </a:t>
            </a:r>
          </a:p>
        </p:txBody>
      </p:sp>
      <p:sp>
        <p:nvSpPr>
          <p:cNvPr id="12" name="Content Placeholder 11"/>
          <p:cNvSpPr>
            <a:spLocks noGrp="1"/>
          </p:cNvSpPr>
          <p:nvPr>
            <p:ph idx="1"/>
          </p:nvPr>
        </p:nvSpPr>
        <p:spPr>
          <a:xfrm>
            <a:off x="838200" y="1704109"/>
            <a:ext cx="10515600" cy="4472854"/>
          </a:xfrm>
        </p:spPr>
        <p:txBody>
          <a:bodyPr>
            <a:normAutofit lnSpcReduction="10000"/>
          </a:bodyPr>
          <a:lstStyle/>
          <a:p>
            <a:endParaRPr lang="en-US" dirty="0"/>
          </a:p>
          <a:p>
            <a:endParaRPr lang="en-US" dirty="0"/>
          </a:p>
          <a:p>
            <a:r>
              <a:rPr lang="en-US" dirty="0"/>
              <a:t>A student appeal is a request to review decisions made by the Centre on their progression, assessment and awards.</a:t>
            </a:r>
          </a:p>
          <a:p>
            <a:r>
              <a:rPr lang="en-US" dirty="0"/>
              <a:t>The Centre should have in place a means for ensuring all students and staff are aware of:</a:t>
            </a:r>
          </a:p>
          <a:p>
            <a:pPr lvl="1"/>
            <a:r>
              <a:rPr lang="en-US" b="1" u="sng" dirty="0"/>
              <a:t>what constitutes an academic appeal and what is considered assessment malpractice</a:t>
            </a:r>
          </a:p>
          <a:p>
            <a:pPr lvl="1"/>
            <a:r>
              <a:rPr lang="en-US" dirty="0"/>
              <a:t>the related processes for instigating an appeal or investigating malpractice the possible outcomes that may be reached</a:t>
            </a:r>
          </a:p>
          <a:p>
            <a:pPr lvl="1"/>
            <a:r>
              <a:rPr lang="en-US" dirty="0"/>
              <a:t>the consequences of both internal and external outcomes</a:t>
            </a:r>
          </a:p>
          <a:p>
            <a:pPr lvl="1"/>
            <a:r>
              <a:rPr lang="en-US" dirty="0"/>
              <a:t>the process that exists to enable students to make an appeal with </a:t>
            </a:r>
            <a:r>
              <a:rPr lang="en-US" b="1" dirty="0">
                <a:solidFill>
                  <a:srgbClr val="00B0F0"/>
                </a:solidFill>
              </a:rPr>
              <a:t>Pearson</a:t>
            </a:r>
            <a:r>
              <a:rPr lang="en-US" dirty="0"/>
              <a:t> relating to external or internally awarded assessment outcomes.</a:t>
            </a:r>
          </a:p>
          <a:p>
            <a:endParaRPr lang="en-US" dirty="0"/>
          </a:p>
        </p:txBody>
      </p:sp>
    </p:spTree>
    <p:extLst>
      <p:ext uri="{BB962C8B-B14F-4D97-AF65-F5344CB8AC3E}">
        <p14:creationId xmlns:p14="http://schemas.microsoft.com/office/powerpoint/2010/main" val="24183316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B0F0"/>
                </a:solidFill>
              </a:rPr>
              <a:t>S02 – Quality Assurance Verification Room</a:t>
            </a:r>
            <a:endParaRPr lang="en-US" b="1" dirty="0">
              <a:solidFill>
                <a:srgbClr val="00B0F0"/>
              </a:solidFill>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0792" y="1695449"/>
            <a:ext cx="5960200" cy="4117521"/>
          </a:xfrm>
        </p:spPr>
      </p:pic>
      <p:pic>
        <p:nvPicPr>
          <p:cNvPr id="8" name="Picture Placeholder 7"/>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7654" r="7654"/>
          <a:stretch>
            <a:fillRect/>
          </a:stretch>
        </p:blipFill>
        <p:spPr/>
      </p:pic>
    </p:spTree>
    <p:extLst>
      <p:ext uri="{BB962C8B-B14F-4D97-AF65-F5344CB8AC3E}">
        <p14:creationId xmlns:p14="http://schemas.microsoft.com/office/powerpoint/2010/main" val="380983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01479"/>
            <a:ext cx="10354734" cy="890721"/>
          </a:xfrm>
        </p:spPr>
        <p:txBody>
          <a:bodyPr>
            <a:normAutofit/>
          </a:bodyPr>
          <a:lstStyle/>
          <a:p>
            <a:pPr algn="ctr"/>
            <a:r>
              <a:rPr lang="en-US" dirty="0">
                <a:solidFill>
                  <a:srgbClr val="99CCFF"/>
                </a:solidFill>
              </a:rPr>
              <a:t>GLOSSARY OF BTEC TERMINOLOGY</a:t>
            </a:r>
            <a:br>
              <a:rPr lang="en-US" dirty="0">
                <a:solidFill>
                  <a:srgbClr val="99CCFF"/>
                </a:solidFill>
              </a:rPr>
            </a:br>
            <a:r>
              <a:rPr lang="en-US" sz="1600" dirty="0">
                <a:solidFill>
                  <a:srgbClr val="99CCFF"/>
                </a:solidFill>
              </a:rPr>
              <a:t>( useful links)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4954761"/>
              </p:ext>
            </p:extLst>
          </p:nvPr>
        </p:nvGraphicFramePr>
        <p:xfrm>
          <a:off x="926307" y="1159936"/>
          <a:ext cx="9721317" cy="5809953"/>
        </p:xfrm>
        <a:graphic>
          <a:graphicData uri="http://schemas.openxmlformats.org/drawingml/2006/table">
            <a:tbl>
              <a:tblPr firstRow="1" firstCol="1" bandRow="1">
                <a:tableStyleId>{5C22544A-7EE6-4342-B048-85BDC9FD1C3A}</a:tableStyleId>
              </a:tblPr>
              <a:tblGrid>
                <a:gridCol w="1450764">
                  <a:extLst>
                    <a:ext uri="{9D8B030D-6E8A-4147-A177-3AD203B41FA5}">
                      <a16:colId xmlns:a16="http://schemas.microsoft.com/office/drawing/2014/main" val="20000"/>
                    </a:ext>
                  </a:extLst>
                </a:gridCol>
                <a:gridCol w="8270553">
                  <a:extLst>
                    <a:ext uri="{9D8B030D-6E8A-4147-A177-3AD203B41FA5}">
                      <a16:colId xmlns:a16="http://schemas.microsoft.com/office/drawing/2014/main" val="20001"/>
                    </a:ext>
                  </a:extLst>
                </a:gridCol>
              </a:tblGrid>
              <a:tr h="223062">
                <a:tc>
                  <a:txBody>
                    <a:bodyPr/>
                    <a:lstStyle/>
                    <a:p>
                      <a:pPr marL="0" marR="0" algn="ctr">
                        <a:lnSpc>
                          <a:spcPct val="107000"/>
                        </a:lnSpc>
                        <a:spcBef>
                          <a:spcPts val="0"/>
                        </a:spcBef>
                        <a:spcAft>
                          <a:spcPts val="0"/>
                        </a:spcAft>
                      </a:pPr>
                      <a:r>
                        <a:rPr lang="en-US" sz="1400" dirty="0">
                          <a:effectLst/>
                        </a:rPr>
                        <a:t>BTEC</a:t>
                      </a:r>
                      <a:endParaRPr lang="en-US" sz="1400" dirty="0">
                        <a:effectLst/>
                        <a:latin typeface="Calibri"/>
                        <a:ea typeface="Calibri"/>
                        <a:cs typeface="Arial"/>
                      </a:endParaRPr>
                    </a:p>
                  </a:txBody>
                  <a:tcPr marL="60342" marR="60342" marT="0" marB="0"/>
                </a:tc>
                <a:tc>
                  <a:txBody>
                    <a:bodyPr/>
                    <a:lstStyle/>
                    <a:p>
                      <a:pPr marL="0" marR="0">
                        <a:lnSpc>
                          <a:spcPct val="107000"/>
                        </a:lnSpc>
                        <a:spcBef>
                          <a:spcPts val="0"/>
                        </a:spcBef>
                        <a:spcAft>
                          <a:spcPts val="0"/>
                        </a:spcAft>
                      </a:pPr>
                      <a:r>
                        <a:rPr lang="en-US" sz="1400">
                          <a:effectLst/>
                        </a:rPr>
                        <a:t>Business and Technology Education Council</a:t>
                      </a:r>
                      <a:endParaRPr lang="en-US" sz="1400">
                        <a:effectLst/>
                        <a:latin typeface="Calibri"/>
                        <a:ea typeface="Calibri"/>
                        <a:cs typeface="Arial"/>
                      </a:endParaRPr>
                    </a:p>
                  </a:txBody>
                  <a:tcPr marL="60342" marR="60342" marT="0" marB="0"/>
                </a:tc>
                <a:extLst>
                  <a:ext uri="{0D108BD9-81ED-4DB2-BD59-A6C34878D82A}">
                    <a16:rowId xmlns:a16="http://schemas.microsoft.com/office/drawing/2014/main" val="10000"/>
                  </a:ext>
                </a:extLst>
              </a:tr>
              <a:tr h="223062">
                <a:tc>
                  <a:txBody>
                    <a:bodyPr/>
                    <a:lstStyle/>
                    <a:p>
                      <a:pPr marL="0" marR="0" algn="ctr">
                        <a:lnSpc>
                          <a:spcPct val="107000"/>
                        </a:lnSpc>
                        <a:spcBef>
                          <a:spcPts val="0"/>
                        </a:spcBef>
                        <a:spcAft>
                          <a:spcPts val="0"/>
                        </a:spcAft>
                      </a:pPr>
                      <a:r>
                        <a:rPr lang="en-US" sz="1400" dirty="0">
                          <a:effectLst/>
                        </a:rPr>
                        <a:t>APMR</a:t>
                      </a:r>
                      <a:endParaRPr lang="en-US" sz="1400" dirty="0">
                        <a:effectLst/>
                        <a:latin typeface="Calibri"/>
                        <a:ea typeface="Calibri"/>
                        <a:cs typeface="Arial"/>
                      </a:endParaRPr>
                    </a:p>
                  </a:txBody>
                  <a:tcPr marL="60342" marR="60342" marT="0" marB="0"/>
                </a:tc>
                <a:tc>
                  <a:txBody>
                    <a:bodyPr/>
                    <a:lstStyle/>
                    <a:p>
                      <a:pPr marL="0" marR="0">
                        <a:lnSpc>
                          <a:spcPct val="107000"/>
                        </a:lnSpc>
                        <a:spcBef>
                          <a:spcPts val="0"/>
                        </a:spcBef>
                        <a:spcAft>
                          <a:spcPts val="0"/>
                        </a:spcAft>
                      </a:pPr>
                      <a:r>
                        <a:rPr lang="en-US" sz="1400" dirty="0">
                          <a:effectLst/>
                        </a:rPr>
                        <a:t>Annual </a:t>
                      </a:r>
                      <a:r>
                        <a:rPr lang="en-US" sz="1400" dirty="0" err="1">
                          <a:effectLst/>
                        </a:rPr>
                        <a:t>Programme</a:t>
                      </a:r>
                      <a:r>
                        <a:rPr lang="en-US" sz="1400" dirty="0">
                          <a:effectLst/>
                        </a:rPr>
                        <a:t> Monitoring Report</a:t>
                      </a:r>
                      <a:endParaRPr lang="en-US" sz="1400" dirty="0">
                        <a:effectLst/>
                        <a:latin typeface="Calibri"/>
                        <a:ea typeface="Calibri"/>
                        <a:cs typeface="Arial"/>
                      </a:endParaRPr>
                    </a:p>
                  </a:txBody>
                  <a:tcPr marL="60342" marR="60342" marT="0" marB="0"/>
                </a:tc>
                <a:extLst>
                  <a:ext uri="{0D108BD9-81ED-4DB2-BD59-A6C34878D82A}">
                    <a16:rowId xmlns:a16="http://schemas.microsoft.com/office/drawing/2014/main" val="10001"/>
                  </a:ext>
                </a:extLst>
              </a:tr>
              <a:tr h="223062">
                <a:tc>
                  <a:txBody>
                    <a:bodyPr/>
                    <a:lstStyle/>
                    <a:p>
                      <a:pPr marL="0" marR="0" algn="ctr">
                        <a:lnSpc>
                          <a:spcPct val="107000"/>
                        </a:lnSpc>
                        <a:spcBef>
                          <a:spcPts val="0"/>
                        </a:spcBef>
                        <a:spcAft>
                          <a:spcPts val="0"/>
                        </a:spcAft>
                      </a:pPr>
                      <a:r>
                        <a:rPr lang="en-US" sz="1400" dirty="0">
                          <a:effectLst/>
                        </a:rPr>
                        <a:t>ISV</a:t>
                      </a:r>
                      <a:endParaRPr lang="en-US" sz="1400" dirty="0">
                        <a:effectLst/>
                        <a:latin typeface="Calibri"/>
                        <a:ea typeface="Calibri"/>
                        <a:cs typeface="Arial"/>
                      </a:endParaRPr>
                    </a:p>
                  </a:txBody>
                  <a:tcPr marL="60342" marR="60342" marT="0" marB="0"/>
                </a:tc>
                <a:tc>
                  <a:txBody>
                    <a:bodyPr/>
                    <a:lstStyle/>
                    <a:p>
                      <a:pPr marL="0" marR="0">
                        <a:lnSpc>
                          <a:spcPct val="107000"/>
                        </a:lnSpc>
                        <a:spcBef>
                          <a:spcPts val="0"/>
                        </a:spcBef>
                        <a:spcAft>
                          <a:spcPts val="0"/>
                        </a:spcAft>
                      </a:pPr>
                      <a:r>
                        <a:rPr lang="en-US" sz="1400" dirty="0">
                          <a:effectLst/>
                        </a:rPr>
                        <a:t>International Standard Verifier</a:t>
                      </a:r>
                      <a:endParaRPr lang="en-US" sz="1400" dirty="0">
                        <a:effectLst/>
                        <a:latin typeface="Calibri"/>
                        <a:ea typeface="Calibri"/>
                        <a:cs typeface="Arial"/>
                      </a:endParaRPr>
                    </a:p>
                  </a:txBody>
                  <a:tcPr marL="60342" marR="60342" marT="0" marB="0"/>
                </a:tc>
                <a:extLst>
                  <a:ext uri="{0D108BD9-81ED-4DB2-BD59-A6C34878D82A}">
                    <a16:rowId xmlns:a16="http://schemas.microsoft.com/office/drawing/2014/main" val="10002"/>
                  </a:ext>
                </a:extLst>
              </a:tr>
              <a:tr h="223062">
                <a:tc>
                  <a:txBody>
                    <a:bodyPr/>
                    <a:lstStyle/>
                    <a:p>
                      <a:pPr marL="0" marR="0" algn="ctr">
                        <a:lnSpc>
                          <a:spcPct val="107000"/>
                        </a:lnSpc>
                        <a:spcBef>
                          <a:spcPts val="0"/>
                        </a:spcBef>
                        <a:spcAft>
                          <a:spcPts val="0"/>
                        </a:spcAft>
                      </a:pPr>
                      <a:r>
                        <a:rPr lang="en-US" sz="1400">
                          <a:effectLst/>
                        </a:rPr>
                        <a:t>RQF</a:t>
                      </a:r>
                      <a:endParaRPr lang="en-US" sz="1400">
                        <a:effectLst/>
                        <a:latin typeface="Calibri"/>
                        <a:ea typeface="Calibri"/>
                        <a:cs typeface="Arial"/>
                      </a:endParaRPr>
                    </a:p>
                  </a:txBody>
                  <a:tcPr marL="60342" marR="60342" marT="0" marB="0"/>
                </a:tc>
                <a:tc>
                  <a:txBody>
                    <a:bodyPr/>
                    <a:lstStyle/>
                    <a:p>
                      <a:pPr marL="0" marR="0">
                        <a:lnSpc>
                          <a:spcPct val="107000"/>
                        </a:lnSpc>
                        <a:spcBef>
                          <a:spcPts val="0"/>
                        </a:spcBef>
                        <a:spcAft>
                          <a:spcPts val="0"/>
                        </a:spcAft>
                      </a:pPr>
                      <a:r>
                        <a:rPr lang="en-US" sz="1400" dirty="0">
                          <a:effectLst/>
                        </a:rPr>
                        <a:t>Regulated Qualification Framework</a:t>
                      </a:r>
                      <a:endParaRPr lang="en-US" sz="1400" dirty="0">
                        <a:effectLst/>
                        <a:latin typeface="Calibri"/>
                        <a:ea typeface="Calibri"/>
                        <a:cs typeface="Arial"/>
                      </a:endParaRPr>
                    </a:p>
                  </a:txBody>
                  <a:tcPr marL="60342" marR="60342" marT="0" marB="0"/>
                </a:tc>
                <a:extLst>
                  <a:ext uri="{0D108BD9-81ED-4DB2-BD59-A6C34878D82A}">
                    <a16:rowId xmlns:a16="http://schemas.microsoft.com/office/drawing/2014/main" val="10003"/>
                  </a:ext>
                </a:extLst>
              </a:tr>
              <a:tr h="1162613">
                <a:tc>
                  <a:txBody>
                    <a:bodyPr/>
                    <a:lstStyle/>
                    <a:p>
                      <a:pPr marL="0" marR="0" algn="ctr">
                        <a:lnSpc>
                          <a:spcPct val="107000"/>
                        </a:lnSpc>
                        <a:spcBef>
                          <a:spcPts val="0"/>
                        </a:spcBef>
                        <a:spcAft>
                          <a:spcPts val="0"/>
                        </a:spcAft>
                      </a:pPr>
                      <a:r>
                        <a:rPr lang="en-US" sz="1400" dirty="0">
                          <a:effectLst/>
                        </a:rPr>
                        <a:t>HN Global</a:t>
                      </a:r>
                      <a:endParaRPr lang="en-US" sz="1400" dirty="0">
                        <a:effectLst/>
                        <a:latin typeface="Calibri"/>
                        <a:ea typeface="Calibri"/>
                        <a:cs typeface="Arial"/>
                      </a:endParaRPr>
                    </a:p>
                  </a:txBody>
                  <a:tcPr marL="60342" marR="60342" marT="0" marB="0"/>
                </a:tc>
                <a:tc>
                  <a:txBody>
                    <a:bodyPr/>
                    <a:lstStyle/>
                    <a:p>
                      <a:pPr marL="0" marR="0">
                        <a:lnSpc>
                          <a:spcPct val="107000"/>
                        </a:lnSpc>
                        <a:spcBef>
                          <a:spcPts val="0"/>
                        </a:spcBef>
                        <a:spcAft>
                          <a:spcPts val="0"/>
                        </a:spcAft>
                      </a:pPr>
                      <a:r>
                        <a:rPr lang="en-US" sz="1400" dirty="0">
                          <a:effectLst/>
                        </a:rPr>
                        <a:t>HN Global is an online resource that supports provider planning and delivery of BTEC Higher Nationals</a:t>
                      </a:r>
                    </a:p>
                    <a:p>
                      <a:pPr marL="0" marR="0">
                        <a:lnSpc>
                          <a:spcPct val="107000"/>
                        </a:lnSpc>
                        <a:spcBef>
                          <a:spcPts val="0"/>
                        </a:spcBef>
                        <a:spcAft>
                          <a:spcPts val="0"/>
                        </a:spcAft>
                      </a:pPr>
                      <a:r>
                        <a:rPr lang="en-US" sz="1400" u="sng" dirty="0">
                          <a:effectLst/>
                          <a:hlinkClick r:id="rId2"/>
                        </a:rPr>
                        <a:t>https://hnglobal.highernationals.com/</a:t>
                      </a:r>
                      <a:endParaRPr lang="en-US" sz="1400" dirty="0">
                        <a:effectLst/>
                      </a:endParaRPr>
                    </a:p>
                    <a:p>
                      <a:pPr marL="0" marR="0">
                        <a:lnSpc>
                          <a:spcPct val="107000"/>
                        </a:lnSpc>
                        <a:spcBef>
                          <a:spcPts val="0"/>
                        </a:spcBef>
                        <a:spcAft>
                          <a:spcPts val="0"/>
                        </a:spcAft>
                      </a:pPr>
                      <a:r>
                        <a:rPr lang="en-US" sz="1400" u="sng" dirty="0">
                          <a:effectLst/>
                          <a:hlinkClick r:id="rId3"/>
                        </a:rPr>
                        <a:t>https://qualifications.pearson.com/en/qualifications/btec-higher-nationals.html</a:t>
                      </a:r>
                      <a:endParaRPr lang="en-US" sz="1400" u="sng" dirty="0">
                        <a:effectLst/>
                      </a:endParaRPr>
                    </a:p>
                    <a:p>
                      <a:pPr marL="0" marR="0">
                        <a:lnSpc>
                          <a:spcPct val="107000"/>
                        </a:lnSpc>
                        <a:spcBef>
                          <a:spcPts val="0"/>
                        </a:spcBef>
                        <a:spcAft>
                          <a:spcPts val="0"/>
                        </a:spcAft>
                      </a:pPr>
                      <a:r>
                        <a:rPr lang="en-US" sz="1400" dirty="0">
                          <a:effectLst/>
                          <a:hlinkClick r:id="rId4"/>
                        </a:rPr>
                        <a:t>https://qualifications.pearson.com/en/contact-us/teachers.html</a:t>
                      </a:r>
                      <a:endParaRPr lang="en-US" sz="1400" dirty="0">
                        <a:effectLst/>
                      </a:endParaRPr>
                    </a:p>
                    <a:p>
                      <a:pPr marL="0" marR="0">
                        <a:lnSpc>
                          <a:spcPct val="107000"/>
                        </a:lnSpc>
                        <a:spcBef>
                          <a:spcPts val="0"/>
                        </a:spcBef>
                        <a:spcAft>
                          <a:spcPts val="0"/>
                        </a:spcAft>
                      </a:pPr>
                      <a:r>
                        <a:rPr lang="en-US" sz="1400" dirty="0">
                          <a:effectLst/>
                        </a:rPr>
                        <a:t> </a:t>
                      </a:r>
                      <a:r>
                        <a:rPr lang="en-US" sz="1800" b="1" i="0" kern="1200" dirty="0" smtClean="0">
                          <a:solidFill>
                            <a:srgbClr val="0033CC"/>
                          </a:solidFill>
                          <a:effectLst/>
                          <a:latin typeface="+mn-lt"/>
                          <a:ea typeface="+mn-ea"/>
                          <a:cs typeface="+mn-cs"/>
                        </a:rPr>
                        <a:t>support@highernationals.com</a:t>
                      </a:r>
                      <a:endParaRPr lang="en-US" sz="1400" dirty="0">
                        <a:solidFill>
                          <a:srgbClr val="0033CC"/>
                        </a:solidFill>
                        <a:effectLst/>
                        <a:latin typeface="Calibri"/>
                        <a:ea typeface="Calibri"/>
                        <a:cs typeface="Arial"/>
                      </a:endParaRPr>
                    </a:p>
                  </a:txBody>
                  <a:tcPr marL="60342" marR="60342" marT="0" marB="0"/>
                </a:tc>
                <a:extLst>
                  <a:ext uri="{0D108BD9-81ED-4DB2-BD59-A6C34878D82A}">
                    <a16:rowId xmlns:a16="http://schemas.microsoft.com/office/drawing/2014/main" val="10004"/>
                  </a:ext>
                </a:extLst>
              </a:tr>
              <a:tr h="459388">
                <a:tc>
                  <a:txBody>
                    <a:bodyPr/>
                    <a:lstStyle/>
                    <a:p>
                      <a:pPr marL="0" marR="0" algn="ctr">
                        <a:lnSpc>
                          <a:spcPct val="107000"/>
                        </a:lnSpc>
                        <a:spcBef>
                          <a:spcPts val="0"/>
                        </a:spcBef>
                        <a:spcAft>
                          <a:spcPts val="0"/>
                        </a:spcAft>
                      </a:pPr>
                      <a:r>
                        <a:rPr lang="en-US" sz="1400" dirty="0">
                          <a:effectLst/>
                        </a:rPr>
                        <a:t>IV</a:t>
                      </a:r>
                    </a:p>
                    <a:p>
                      <a:pPr marL="0" marR="0" algn="ctr">
                        <a:lnSpc>
                          <a:spcPct val="107000"/>
                        </a:lnSpc>
                        <a:spcBef>
                          <a:spcPts val="0"/>
                        </a:spcBef>
                        <a:spcAft>
                          <a:spcPts val="0"/>
                        </a:spcAft>
                      </a:pPr>
                      <a:r>
                        <a:rPr lang="en-US" sz="1400" dirty="0">
                          <a:effectLst/>
                          <a:latin typeface="Calibri"/>
                          <a:ea typeface="Calibri"/>
                          <a:cs typeface="Arial"/>
                        </a:rPr>
                        <a:t>QA</a:t>
                      </a:r>
                    </a:p>
                  </a:txBody>
                  <a:tcPr marL="60342" marR="60342" marT="0" marB="0"/>
                </a:tc>
                <a:tc>
                  <a:txBody>
                    <a:bodyPr/>
                    <a:lstStyle/>
                    <a:p>
                      <a:pPr marL="0" marR="0">
                        <a:lnSpc>
                          <a:spcPct val="107000"/>
                        </a:lnSpc>
                        <a:spcBef>
                          <a:spcPts val="0"/>
                        </a:spcBef>
                        <a:spcAft>
                          <a:spcPts val="0"/>
                        </a:spcAft>
                      </a:pPr>
                      <a:r>
                        <a:rPr lang="en-US" sz="1400" dirty="0">
                          <a:effectLst/>
                        </a:rPr>
                        <a:t>Internal Verification</a:t>
                      </a:r>
                    </a:p>
                    <a:p>
                      <a:pPr marL="0" marR="0">
                        <a:lnSpc>
                          <a:spcPct val="107000"/>
                        </a:lnSpc>
                        <a:spcBef>
                          <a:spcPts val="0"/>
                        </a:spcBef>
                        <a:spcAft>
                          <a:spcPts val="0"/>
                        </a:spcAft>
                      </a:pPr>
                      <a:r>
                        <a:rPr lang="en-US" sz="1400" dirty="0">
                          <a:effectLst/>
                          <a:latin typeface="Calibri"/>
                          <a:ea typeface="Calibri"/>
                          <a:cs typeface="Arial"/>
                        </a:rPr>
                        <a:t>Quality Assurance</a:t>
                      </a:r>
                    </a:p>
                  </a:txBody>
                  <a:tcPr marL="60342" marR="60342" marT="0" marB="0"/>
                </a:tc>
                <a:extLst>
                  <a:ext uri="{0D108BD9-81ED-4DB2-BD59-A6C34878D82A}">
                    <a16:rowId xmlns:a16="http://schemas.microsoft.com/office/drawing/2014/main" val="10005"/>
                  </a:ext>
                </a:extLst>
              </a:tr>
              <a:tr h="223062">
                <a:tc>
                  <a:txBody>
                    <a:bodyPr/>
                    <a:lstStyle/>
                    <a:p>
                      <a:pPr marL="0" marR="0" algn="ctr">
                        <a:lnSpc>
                          <a:spcPct val="107000"/>
                        </a:lnSpc>
                        <a:spcBef>
                          <a:spcPts val="0"/>
                        </a:spcBef>
                        <a:spcAft>
                          <a:spcPts val="0"/>
                        </a:spcAft>
                      </a:pPr>
                      <a:r>
                        <a:rPr lang="en-US" sz="1400">
                          <a:effectLst/>
                        </a:rPr>
                        <a:t>Provider</a:t>
                      </a:r>
                      <a:endParaRPr lang="en-US" sz="1400">
                        <a:effectLst/>
                        <a:latin typeface="Calibri"/>
                        <a:ea typeface="Calibri"/>
                        <a:cs typeface="Arial"/>
                      </a:endParaRPr>
                    </a:p>
                  </a:txBody>
                  <a:tcPr marL="60342" marR="60342" marT="0" marB="0"/>
                </a:tc>
                <a:tc>
                  <a:txBody>
                    <a:bodyPr/>
                    <a:lstStyle/>
                    <a:p>
                      <a:pPr marL="0" marR="0">
                        <a:lnSpc>
                          <a:spcPct val="107000"/>
                        </a:lnSpc>
                        <a:spcBef>
                          <a:spcPts val="0"/>
                        </a:spcBef>
                        <a:spcAft>
                          <a:spcPts val="0"/>
                        </a:spcAft>
                      </a:pPr>
                      <a:r>
                        <a:rPr lang="en-US" sz="1400" dirty="0">
                          <a:effectLst/>
                        </a:rPr>
                        <a:t>The Center ( us)</a:t>
                      </a:r>
                      <a:endParaRPr lang="en-US" sz="1400" dirty="0">
                        <a:effectLst/>
                        <a:latin typeface="Calibri"/>
                        <a:ea typeface="Calibri"/>
                        <a:cs typeface="Arial"/>
                      </a:endParaRPr>
                    </a:p>
                  </a:txBody>
                  <a:tcPr marL="60342" marR="60342" marT="0" marB="0"/>
                </a:tc>
                <a:extLst>
                  <a:ext uri="{0D108BD9-81ED-4DB2-BD59-A6C34878D82A}">
                    <a16:rowId xmlns:a16="http://schemas.microsoft.com/office/drawing/2014/main" val="10006"/>
                  </a:ext>
                </a:extLst>
              </a:tr>
              <a:tr h="223062">
                <a:tc>
                  <a:txBody>
                    <a:bodyPr/>
                    <a:lstStyle/>
                    <a:p>
                      <a:pPr marL="0" marR="0" algn="ctr">
                        <a:lnSpc>
                          <a:spcPct val="107000"/>
                        </a:lnSpc>
                        <a:spcBef>
                          <a:spcPts val="0"/>
                        </a:spcBef>
                        <a:spcAft>
                          <a:spcPts val="0"/>
                        </a:spcAft>
                      </a:pPr>
                      <a:r>
                        <a:rPr lang="en-US" sz="1400">
                          <a:effectLst/>
                        </a:rPr>
                        <a:t>Learner</a:t>
                      </a:r>
                      <a:endParaRPr lang="en-US" sz="1400">
                        <a:effectLst/>
                        <a:latin typeface="Calibri"/>
                        <a:ea typeface="Calibri"/>
                        <a:cs typeface="Arial"/>
                      </a:endParaRPr>
                    </a:p>
                  </a:txBody>
                  <a:tcPr marL="60342" marR="60342" marT="0" marB="0"/>
                </a:tc>
                <a:tc>
                  <a:txBody>
                    <a:bodyPr/>
                    <a:lstStyle/>
                    <a:p>
                      <a:pPr marL="0" marR="0">
                        <a:lnSpc>
                          <a:spcPct val="107000"/>
                        </a:lnSpc>
                        <a:spcBef>
                          <a:spcPts val="0"/>
                        </a:spcBef>
                        <a:spcAft>
                          <a:spcPts val="0"/>
                        </a:spcAft>
                      </a:pPr>
                      <a:r>
                        <a:rPr lang="en-US" sz="1400" dirty="0">
                          <a:effectLst/>
                        </a:rPr>
                        <a:t>The student</a:t>
                      </a:r>
                      <a:endParaRPr lang="en-US" sz="1400" dirty="0">
                        <a:effectLst/>
                        <a:latin typeface="Calibri"/>
                        <a:ea typeface="Calibri"/>
                        <a:cs typeface="Arial"/>
                      </a:endParaRPr>
                    </a:p>
                  </a:txBody>
                  <a:tcPr marL="60342" marR="60342" marT="0" marB="0"/>
                </a:tc>
                <a:extLst>
                  <a:ext uri="{0D108BD9-81ED-4DB2-BD59-A6C34878D82A}">
                    <a16:rowId xmlns:a16="http://schemas.microsoft.com/office/drawing/2014/main" val="10007"/>
                  </a:ext>
                </a:extLst>
              </a:tr>
              <a:tr h="223062">
                <a:tc>
                  <a:txBody>
                    <a:bodyPr/>
                    <a:lstStyle/>
                    <a:p>
                      <a:pPr marL="0" marR="0" algn="ctr">
                        <a:lnSpc>
                          <a:spcPct val="107000"/>
                        </a:lnSpc>
                        <a:spcBef>
                          <a:spcPts val="0"/>
                        </a:spcBef>
                        <a:spcAft>
                          <a:spcPts val="0"/>
                        </a:spcAft>
                      </a:pPr>
                      <a:r>
                        <a:rPr lang="en-US" sz="1400">
                          <a:effectLst/>
                        </a:rPr>
                        <a:t>QN</a:t>
                      </a:r>
                      <a:endParaRPr lang="en-US" sz="1400">
                        <a:effectLst/>
                        <a:latin typeface="Calibri"/>
                        <a:ea typeface="Calibri"/>
                        <a:cs typeface="Arial"/>
                      </a:endParaRPr>
                    </a:p>
                  </a:txBody>
                  <a:tcPr marL="60342" marR="60342" marT="0" marB="0"/>
                </a:tc>
                <a:tc>
                  <a:txBody>
                    <a:bodyPr/>
                    <a:lstStyle/>
                    <a:p>
                      <a:pPr marL="0" marR="0">
                        <a:lnSpc>
                          <a:spcPct val="107000"/>
                        </a:lnSpc>
                        <a:spcBef>
                          <a:spcPts val="0"/>
                        </a:spcBef>
                        <a:spcAft>
                          <a:spcPts val="0"/>
                        </a:spcAft>
                      </a:pPr>
                      <a:r>
                        <a:rPr lang="en-US" sz="1400" dirty="0">
                          <a:effectLst/>
                        </a:rPr>
                        <a:t>Quality Nominee</a:t>
                      </a:r>
                      <a:endParaRPr lang="en-US" sz="1400" dirty="0">
                        <a:effectLst/>
                        <a:latin typeface="Calibri"/>
                        <a:ea typeface="Calibri"/>
                        <a:cs typeface="Arial"/>
                      </a:endParaRPr>
                    </a:p>
                  </a:txBody>
                  <a:tcPr marL="60342" marR="60342" marT="0" marB="0"/>
                </a:tc>
                <a:extLst>
                  <a:ext uri="{0D108BD9-81ED-4DB2-BD59-A6C34878D82A}">
                    <a16:rowId xmlns:a16="http://schemas.microsoft.com/office/drawing/2014/main" val="10008"/>
                  </a:ext>
                </a:extLst>
              </a:tr>
              <a:tr h="223062">
                <a:tc>
                  <a:txBody>
                    <a:bodyPr/>
                    <a:lstStyle/>
                    <a:p>
                      <a:pPr marL="0" marR="0" algn="ctr">
                        <a:lnSpc>
                          <a:spcPct val="107000"/>
                        </a:lnSpc>
                        <a:spcBef>
                          <a:spcPts val="0"/>
                        </a:spcBef>
                        <a:spcAft>
                          <a:spcPts val="0"/>
                        </a:spcAft>
                      </a:pPr>
                      <a:r>
                        <a:rPr lang="en-US" sz="1400">
                          <a:effectLst/>
                        </a:rPr>
                        <a:t>TQT</a:t>
                      </a:r>
                      <a:endParaRPr lang="en-US" sz="1400">
                        <a:effectLst/>
                        <a:latin typeface="Calibri"/>
                        <a:ea typeface="Calibri"/>
                        <a:cs typeface="Arial"/>
                      </a:endParaRPr>
                    </a:p>
                  </a:txBody>
                  <a:tcPr marL="60342" marR="60342" marT="0" marB="0"/>
                </a:tc>
                <a:tc>
                  <a:txBody>
                    <a:bodyPr/>
                    <a:lstStyle/>
                    <a:p>
                      <a:pPr marL="0" marR="0">
                        <a:lnSpc>
                          <a:spcPct val="107000"/>
                        </a:lnSpc>
                        <a:spcBef>
                          <a:spcPts val="0"/>
                        </a:spcBef>
                        <a:spcAft>
                          <a:spcPts val="0"/>
                        </a:spcAft>
                      </a:pPr>
                      <a:r>
                        <a:rPr lang="en-US" sz="1400" dirty="0">
                          <a:effectLst/>
                        </a:rPr>
                        <a:t>Total Qualification Time</a:t>
                      </a:r>
                      <a:endParaRPr lang="en-US" sz="1400" dirty="0">
                        <a:effectLst/>
                        <a:latin typeface="Calibri"/>
                        <a:ea typeface="Calibri"/>
                        <a:cs typeface="Arial"/>
                      </a:endParaRPr>
                    </a:p>
                  </a:txBody>
                  <a:tcPr marL="60342" marR="60342" marT="0" marB="0"/>
                </a:tc>
                <a:extLst>
                  <a:ext uri="{0D108BD9-81ED-4DB2-BD59-A6C34878D82A}">
                    <a16:rowId xmlns:a16="http://schemas.microsoft.com/office/drawing/2014/main" val="10009"/>
                  </a:ext>
                </a:extLst>
              </a:tr>
              <a:tr h="223062">
                <a:tc>
                  <a:txBody>
                    <a:bodyPr/>
                    <a:lstStyle/>
                    <a:p>
                      <a:pPr marL="0" marR="0" algn="ctr">
                        <a:lnSpc>
                          <a:spcPct val="107000"/>
                        </a:lnSpc>
                        <a:spcBef>
                          <a:spcPts val="0"/>
                        </a:spcBef>
                        <a:spcAft>
                          <a:spcPts val="0"/>
                        </a:spcAft>
                      </a:pPr>
                      <a:r>
                        <a:rPr lang="en-US" sz="1400">
                          <a:effectLst/>
                        </a:rPr>
                        <a:t>GLH</a:t>
                      </a:r>
                      <a:endParaRPr lang="en-US" sz="1400">
                        <a:effectLst/>
                        <a:latin typeface="Calibri"/>
                        <a:ea typeface="Calibri"/>
                        <a:cs typeface="Arial"/>
                      </a:endParaRPr>
                    </a:p>
                  </a:txBody>
                  <a:tcPr marL="60342" marR="60342" marT="0" marB="0"/>
                </a:tc>
                <a:tc>
                  <a:txBody>
                    <a:bodyPr/>
                    <a:lstStyle/>
                    <a:p>
                      <a:pPr marL="0" marR="0">
                        <a:lnSpc>
                          <a:spcPct val="107000"/>
                        </a:lnSpc>
                        <a:spcBef>
                          <a:spcPts val="0"/>
                        </a:spcBef>
                        <a:spcAft>
                          <a:spcPts val="0"/>
                        </a:spcAft>
                      </a:pPr>
                      <a:r>
                        <a:rPr lang="en-US" sz="1400" dirty="0">
                          <a:effectLst/>
                        </a:rPr>
                        <a:t>Guided Learning Hours</a:t>
                      </a:r>
                      <a:endParaRPr lang="en-US" sz="1400" dirty="0">
                        <a:effectLst/>
                        <a:latin typeface="Calibri"/>
                        <a:ea typeface="Calibri"/>
                        <a:cs typeface="Arial"/>
                      </a:endParaRPr>
                    </a:p>
                  </a:txBody>
                  <a:tcPr marL="60342" marR="60342" marT="0" marB="0"/>
                </a:tc>
                <a:extLst>
                  <a:ext uri="{0D108BD9-81ED-4DB2-BD59-A6C34878D82A}">
                    <a16:rowId xmlns:a16="http://schemas.microsoft.com/office/drawing/2014/main" val="10010"/>
                  </a:ext>
                </a:extLst>
              </a:tr>
              <a:tr h="457949">
                <a:tc>
                  <a:txBody>
                    <a:bodyPr/>
                    <a:lstStyle/>
                    <a:p>
                      <a:pPr marL="0" marR="0" algn="ctr">
                        <a:lnSpc>
                          <a:spcPct val="107000"/>
                        </a:lnSpc>
                        <a:spcBef>
                          <a:spcPts val="0"/>
                        </a:spcBef>
                        <a:spcAft>
                          <a:spcPts val="0"/>
                        </a:spcAft>
                      </a:pPr>
                      <a:r>
                        <a:rPr lang="en-US" sz="1400">
                          <a:effectLst/>
                        </a:rPr>
                        <a:t>Annual Student Survey</a:t>
                      </a:r>
                      <a:endParaRPr lang="en-US" sz="1400">
                        <a:effectLst/>
                        <a:latin typeface="Calibri"/>
                        <a:ea typeface="Calibri"/>
                        <a:cs typeface="Arial"/>
                      </a:endParaRPr>
                    </a:p>
                  </a:txBody>
                  <a:tcPr marL="60342" marR="60342" marT="0" marB="0"/>
                </a:tc>
                <a:tc>
                  <a:txBody>
                    <a:bodyPr/>
                    <a:lstStyle/>
                    <a:p>
                      <a:pPr marL="0" marR="0">
                        <a:lnSpc>
                          <a:spcPct val="107000"/>
                        </a:lnSpc>
                        <a:spcBef>
                          <a:spcPts val="0"/>
                        </a:spcBef>
                        <a:spcAft>
                          <a:spcPts val="0"/>
                        </a:spcAft>
                      </a:pPr>
                      <a:r>
                        <a:rPr lang="en-US" sz="1400" u="sng" dirty="0">
                          <a:effectLst/>
                          <a:hlinkClick r:id="rId5"/>
                        </a:rPr>
                        <a:t>http://bit.ly/2JNVgJT</a:t>
                      </a:r>
                      <a:endParaRPr lang="en-US" sz="1400" dirty="0">
                        <a:effectLst/>
                      </a:endParaRPr>
                    </a:p>
                    <a:p>
                      <a:pPr marL="0" marR="0">
                        <a:lnSpc>
                          <a:spcPct val="107000"/>
                        </a:lnSpc>
                        <a:spcBef>
                          <a:spcPts val="0"/>
                        </a:spcBef>
                        <a:spcAft>
                          <a:spcPts val="0"/>
                        </a:spcAft>
                      </a:pPr>
                      <a:r>
                        <a:rPr lang="en-US" sz="1400" dirty="0">
                          <a:effectLst/>
                        </a:rPr>
                        <a:t> </a:t>
                      </a:r>
                      <a:endParaRPr lang="en-US" sz="1400" dirty="0">
                        <a:effectLst/>
                        <a:latin typeface="Calibri"/>
                        <a:ea typeface="Calibri"/>
                        <a:cs typeface="Arial"/>
                      </a:endParaRPr>
                    </a:p>
                  </a:txBody>
                  <a:tcPr marL="60342" marR="60342" marT="0" marB="0"/>
                </a:tc>
                <a:extLst>
                  <a:ext uri="{0D108BD9-81ED-4DB2-BD59-A6C34878D82A}">
                    <a16:rowId xmlns:a16="http://schemas.microsoft.com/office/drawing/2014/main" val="10011"/>
                  </a:ext>
                </a:extLst>
              </a:tr>
              <a:tr h="223062">
                <a:tc>
                  <a:txBody>
                    <a:bodyPr/>
                    <a:lstStyle/>
                    <a:p>
                      <a:pPr marL="0" marR="0" algn="ctr">
                        <a:lnSpc>
                          <a:spcPct val="107000"/>
                        </a:lnSpc>
                        <a:spcBef>
                          <a:spcPts val="0"/>
                        </a:spcBef>
                        <a:spcAft>
                          <a:spcPts val="0"/>
                        </a:spcAft>
                      </a:pPr>
                      <a:r>
                        <a:rPr lang="en-US" sz="1400">
                          <a:effectLst/>
                        </a:rPr>
                        <a:t>NOP</a:t>
                      </a:r>
                      <a:endParaRPr lang="en-US" sz="1400">
                        <a:effectLst/>
                        <a:latin typeface="Calibri"/>
                        <a:ea typeface="Calibri"/>
                        <a:cs typeface="Arial"/>
                      </a:endParaRPr>
                    </a:p>
                  </a:txBody>
                  <a:tcPr marL="60342" marR="60342" marT="0" marB="0"/>
                </a:tc>
                <a:tc>
                  <a:txBody>
                    <a:bodyPr/>
                    <a:lstStyle/>
                    <a:p>
                      <a:pPr marL="0" marR="0">
                        <a:lnSpc>
                          <a:spcPct val="107000"/>
                        </a:lnSpc>
                        <a:spcBef>
                          <a:spcPts val="0"/>
                        </a:spcBef>
                        <a:spcAft>
                          <a:spcPts val="0"/>
                        </a:spcAft>
                      </a:pPr>
                      <a:r>
                        <a:rPr lang="en-US" sz="1400" dirty="0">
                          <a:effectLst/>
                        </a:rPr>
                        <a:t>Notification of Performance</a:t>
                      </a:r>
                      <a:endParaRPr lang="en-US" sz="1400" dirty="0">
                        <a:effectLst/>
                        <a:latin typeface="Calibri"/>
                        <a:ea typeface="Calibri"/>
                        <a:cs typeface="Arial"/>
                      </a:endParaRPr>
                    </a:p>
                  </a:txBody>
                  <a:tcPr marL="60342" marR="60342" marT="0" marB="0"/>
                </a:tc>
                <a:extLst>
                  <a:ext uri="{0D108BD9-81ED-4DB2-BD59-A6C34878D82A}">
                    <a16:rowId xmlns:a16="http://schemas.microsoft.com/office/drawing/2014/main" val="10012"/>
                  </a:ext>
                </a:extLst>
              </a:tr>
              <a:tr h="457949">
                <a:tc>
                  <a:txBody>
                    <a:bodyPr/>
                    <a:lstStyle/>
                    <a:p>
                      <a:pPr marL="0" marR="0" algn="ctr">
                        <a:lnSpc>
                          <a:spcPct val="107000"/>
                        </a:lnSpc>
                        <a:spcBef>
                          <a:spcPts val="0"/>
                        </a:spcBef>
                        <a:spcAft>
                          <a:spcPts val="0"/>
                        </a:spcAft>
                      </a:pPr>
                      <a:r>
                        <a:rPr lang="en-US" sz="1400">
                          <a:effectLst/>
                        </a:rPr>
                        <a:t>Key Documents</a:t>
                      </a:r>
                      <a:endParaRPr lang="en-US" sz="1400">
                        <a:effectLst/>
                        <a:latin typeface="Calibri"/>
                        <a:ea typeface="Calibri"/>
                        <a:cs typeface="Arial"/>
                      </a:endParaRPr>
                    </a:p>
                  </a:txBody>
                  <a:tcPr marL="60342" marR="60342" marT="0" marB="0"/>
                </a:tc>
                <a:tc>
                  <a:txBody>
                    <a:bodyPr/>
                    <a:lstStyle/>
                    <a:p>
                      <a:pPr marL="0" marR="0">
                        <a:lnSpc>
                          <a:spcPct val="107000"/>
                        </a:lnSpc>
                        <a:spcBef>
                          <a:spcPts val="0"/>
                        </a:spcBef>
                        <a:spcAft>
                          <a:spcPts val="0"/>
                        </a:spcAft>
                      </a:pPr>
                      <a:r>
                        <a:rPr lang="en-US" sz="1400" u="sng" dirty="0">
                          <a:effectLst/>
                          <a:hlinkClick r:id="rId6"/>
                        </a:rPr>
                        <a:t>https://qualifications.pearson.com/en/home.htm</a:t>
                      </a:r>
                      <a:endParaRPr lang="en-US" sz="1400" dirty="0">
                        <a:effectLst/>
                      </a:endParaRPr>
                    </a:p>
                    <a:p>
                      <a:pPr marL="0" marR="0">
                        <a:lnSpc>
                          <a:spcPct val="107000"/>
                        </a:lnSpc>
                        <a:spcBef>
                          <a:spcPts val="0"/>
                        </a:spcBef>
                        <a:spcAft>
                          <a:spcPts val="0"/>
                        </a:spcAft>
                      </a:pPr>
                      <a:r>
                        <a:rPr lang="en-US" sz="1400" dirty="0">
                          <a:effectLst/>
                        </a:rPr>
                        <a:t> </a:t>
                      </a:r>
                      <a:endParaRPr lang="en-US" sz="1400" dirty="0">
                        <a:effectLst/>
                        <a:latin typeface="Calibri"/>
                        <a:ea typeface="Calibri"/>
                        <a:cs typeface="Arial"/>
                      </a:endParaRPr>
                    </a:p>
                  </a:txBody>
                  <a:tcPr marL="60342" marR="60342" marT="0" marB="0"/>
                </a:tc>
                <a:extLst>
                  <a:ext uri="{0D108BD9-81ED-4DB2-BD59-A6C34878D82A}">
                    <a16:rowId xmlns:a16="http://schemas.microsoft.com/office/drawing/2014/main" val="10013"/>
                  </a:ext>
                </a:extLst>
              </a:tr>
              <a:tr h="223062">
                <a:tc>
                  <a:txBody>
                    <a:bodyPr/>
                    <a:lstStyle/>
                    <a:p>
                      <a:pPr marL="0" marR="0" algn="ctr">
                        <a:lnSpc>
                          <a:spcPct val="107000"/>
                        </a:lnSpc>
                        <a:spcBef>
                          <a:spcPts val="0"/>
                        </a:spcBef>
                        <a:spcAft>
                          <a:spcPts val="0"/>
                        </a:spcAft>
                      </a:pPr>
                      <a:r>
                        <a:rPr lang="en-US" sz="1400">
                          <a:effectLst/>
                        </a:rPr>
                        <a:t>HNC</a:t>
                      </a:r>
                      <a:endParaRPr lang="en-US" sz="1400">
                        <a:effectLst/>
                        <a:latin typeface="Calibri"/>
                        <a:ea typeface="Calibri"/>
                        <a:cs typeface="Arial"/>
                      </a:endParaRPr>
                    </a:p>
                  </a:txBody>
                  <a:tcPr marL="60342" marR="60342" marT="0" marB="0"/>
                </a:tc>
                <a:tc>
                  <a:txBody>
                    <a:bodyPr/>
                    <a:lstStyle/>
                    <a:p>
                      <a:pPr marL="0" marR="0">
                        <a:lnSpc>
                          <a:spcPct val="107000"/>
                        </a:lnSpc>
                        <a:spcBef>
                          <a:spcPts val="0"/>
                        </a:spcBef>
                        <a:spcAft>
                          <a:spcPts val="0"/>
                        </a:spcAft>
                      </a:pPr>
                      <a:r>
                        <a:rPr lang="en-US" sz="1400" dirty="0">
                          <a:effectLst/>
                        </a:rPr>
                        <a:t>Higher National Certificate</a:t>
                      </a:r>
                      <a:endParaRPr lang="en-US" sz="1400" dirty="0">
                        <a:effectLst/>
                        <a:latin typeface="Calibri"/>
                        <a:ea typeface="Calibri"/>
                        <a:cs typeface="Arial"/>
                      </a:endParaRPr>
                    </a:p>
                  </a:txBody>
                  <a:tcPr marL="60342" marR="60342" marT="0" marB="0"/>
                </a:tc>
                <a:extLst>
                  <a:ext uri="{0D108BD9-81ED-4DB2-BD59-A6C34878D82A}">
                    <a16:rowId xmlns:a16="http://schemas.microsoft.com/office/drawing/2014/main" val="10014"/>
                  </a:ext>
                </a:extLst>
              </a:tr>
              <a:tr h="260361">
                <a:tc>
                  <a:txBody>
                    <a:bodyPr/>
                    <a:lstStyle/>
                    <a:p>
                      <a:pPr marL="0" marR="0" algn="ctr">
                        <a:lnSpc>
                          <a:spcPct val="107000"/>
                        </a:lnSpc>
                        <a:spcBef>
                          <a:spcPts val="0"/>
                        </a:spcBef>
                        <a:spcAft>
                          <a:spcPts val="0"/>
                        </a:spcAft>
                      </a:pPr>
                      <a:r>
                        <a:rPr lang="en-US" sz="1400">
                          <a:effectLst/>
                        </a:rPr>
                        <a:t>HND</a:t>
                      </a:r>
                      <a:endParaRPr lang="en-US" sz="1400">
                        <a:effectLst/>
                        <a:latin typeface="Calibri"/>
                        <a:ea typeface="Calibri"/>
                        <a:cs typeface="Arial"/>
                      </a:endParaRPr>
                    </a:p>
                  </a:txBody>
                  <a:tcPr marL="60342" marR="60342" marT="0" marB="0"/>
                </a:tc>
                <a:tc>
                  <a:txBody>
                    <a:bodyPr/>
                    <a:lstStyle/>
                    <a:p>
                      <a:pPr marL="0" marR="0">
                        <a:lnSpc>
                          <a:spcPct val="107000"/>
                        </a:lnSpc>
                        <a:spcBef>
                          <a:spcPts val="0"/>
                        </a:spcBef>
                        <a:spcAft>
                          <a:spcPts val="0"/>
                        </a:spcAft>
                      </a:pPr>
                      <a:r>
                        <a:rPr lang="en-US" sz="1400" dirty="0">
                          <a:effectLst/>
                        </a:rPr>
                        <a:t>Higher National Diploma</a:t>
                      </a:r>
                      <a:endParaRPr lang="en-US" sz="1400" dirty="0">
                        <a:effectLst/>
                        <a:latin typeface="Calibri"/>
                        <a:ea typeface="Calibri"/>
                        <a:cs typeface="Arial"/>
                      </a:endParaRPr>
                    </a:p>
                  </a:txBody>
                  <a:tcPr marL="60342" marR="60342" marT="0" marB="0"/>
                </a:tc>
                <a:extLst>
                  <a:ext uri="{0D108BD9-81ED-4DB2-BD59-A6C34878D82A}">
                    <a16:rowId xmlns:a16="http://schemas.microsoft.com/office/drawing/2014/main" val="10015"/>
                  </a:ext>
                </a:extLst>
              </a:tr>
              <a:tr h="223062">
                <a:tc>
                  <a:txBody>
                    <a:bodyPr/>
                    <a:lstStyle/>
                    <a:p>
                      <a:pPr marL="0" marR="0" algn="ctr">
                        <a:lnSpc>
                          <a:spcPct val="107000"/>
                        </a:lnSpc>
                        <a:spcBef>
                          <a:spcPts val="0"/>
                        </a:spcBef>
                        <a:spcAft>
                          <a:spcPts val="0"/>
                        </a:spcAft>
                      </a:pPr>
                      <a:r>
                        <a:rPr lang="en-US" sz="1400">
                          <a:effectLst/>
                        </a:rPr>
                        <a:t>EOL</a:t>
                      </a:r>
                      <a:endParaRPr lang="en-US" sz="1400">
                        <a:effectLst/>
                        <a:latin typeface="Calibri"/>
                        <a:ea typeface="Calibri"/>
                        <a:cs typeface="Arial"/>
                      </a:endParaRPr>
                    </a:p>
                  </a:txBody>
                  <a:tcPr marL="60342" marR="60342" marT="0" marB="0"/>
                </a:tc>
                <a:tc>
                  <a:txBody>
                    <a:bodyPr/>
                    <a:lstStyle/>
                    <a:p>
                      <a:pPr marL="0" marR="0">
                        <a:lnSpc>
                          <a:spcPct val="107000"/>
                        </a:lnSpc>
                        <a:spcBef>
                          <a:spcPts val="0"/>
                        </a:spcBef>
                        <a:spcAft>
                          <a:spcPts val="0"/>
                        </a:spcAft>
                      </a:pPr>
                      <a:r>
                        <a:rPr lang="en-US" sz="1400" dirty="0" err="1">
                          <a:effectLst/>
                        </a:rPr>
                        <a:t>Edexcel</a:t>
                      </a:r>
                      <a:r>
                        <a:rPr lang="en-US" sz="1400" dirty="0">
                          <a:effectLst/>
                        </a:rPr>
                        <a:t> Online</a:t>
                      </a:r>
                      <a:endParaRPr lang="en-US" sz="1400" dirty="0">
                        <a:effectLst/>
                        <a:latin typeface="Calibri"/>
                        <a:ea typeface="Calibri"/>
                        <a:cs typeface="Arial"/>
                      </a:endParaRPr>
                    </a:p>
                  </a:txBody>
                  <a:tcPr marL="60342" marR="60342" marT="0" marB="0"/>
                </a:tc>
                <a:extLst>
                  <a:ext uri="{0D108BD9-81ED-4DB2-BD59-A6C34878D82A}">
                    <a16:rowId xmlns:a16="http://schemas.microsoft.com/office/drawing/2014/main" val="10016"/>
                  </a:ext>
                </a:extLst>
              </a:tr>
              <a:tr h="223062">
                <a:tc>
                  <a:txBody>
                    <a:bodyPr/>
                    <a:lstStyle/>
                    <a:p>
                      <a:pPr marL="0" marR="0" algn="ctr">
                        <a:lnSpc>
                          <a:spcPct val="107000"/>
                        </a:lnSpc>
                        <a:spcBef>
                          <a:spcPts val="0"/>
                        </a:spcBef>
                        <a:spcAft>
                          <a:spcPts val="0"/>
                        </a:spcAft>
                      </a:pPr>
                      <a:r>
                        <a:rPr lang="en-US" sz="1400">
                          <a:effectLst/>
                        </a:rPr>
                        <a:t>LIV</a:t>
                      </a:r>
                      <a:endParaRPr lang="en-US" sz="1400">
                        <a:effectLst/>
                        <a:latin typeface="Calibri"/>
                        <a:ea typeface="Calibri"/>
                        <a:cs typeface="Arial"/>
                      </a:endParaRPr>
                    </a:p>
                  </a:txBody>
                  <a:tcPr marL="60342" marR="60342" marT="0" marB="0"/>
                </a:tc>
                <a:tc>
                  <a:txBody>
                    <a:bodyPr/>
                    <a:lstStyle/>
                    <a:p>
                      <a:pPr marL="0" marR="0">
                        <a:lnSpc>
                          <a:spcPct val="107000"/>
                        </a:lnSpc>
                        <a:spcBef>
                          <a:spcPts val="0"/>
                        </a:spcBef>
                        <a:spcAft>
                          <a:spcPts val="0"/>
                        </a:spcAft>
                      </a:pPr>
                      <a:r>
                        <a:rPr lang="en-US" sz="1400" dirty="0">
                          <a:effectLst/>
                        </a:rPr>
                        <a:t>Lead Internal verifier</a:t>
                      </a:r>
                      <a:endParaRPr lang="en-US" sz="1400" dirty="0">
                        <a:effectLst/>
                        <a:latin typeface="Calibri"/>
                        <a:ea typeface="Calibri"/>
                        <a:cs typeface="Arial"/>
                      </a:endParaRPr>
                    </a:p>
                  </a:txBody>
                  <a:tcPr marL="60342" marR="60342" marT="0" marB="0"/>
                </a:tc>
                <a:extLst>
                  <a:ext uri="{0D108BD9-81ED-4DB2-BD59-A6C34878D82A}">
                    <a16:rowId xmlns:a16="http://schemas.microsoft.com/office/drawing/2014/main" val="10017"/>
                  </a:ext>
                </a:extLst>
              </a:tr>
            </a:tbl>
          </a:graphicData>
        </a:graphic>
      </p:graphicFrame>
      <p:sp>
        <p:nvSpPr>
          <p:cNvPr id="5" name="Rectangle 2"/>
          <p:cNvSpPr>
            <a:spLocks noChangeArrowheads="1"/>
          </p:cNvSpPr>
          <p:nvPr/>
        </p:nvSpPr>
        <p:spPr bwMode="auto">
          <a:xfrm>
            <a:off x="2713038" y="16668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55153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113"/>
          <p:cNvSpPr txBox="1">
            <a:spLocks noGrp="1"/>
          </p:cNvSpPr>
          <p:nvPr>
            <p:ph type="ctrTitle"/>
          </p:nvPr>
        </p:nvSpPr>
        <p:spPr>
          <a:xfrm>
            <a:off x="3448597" y="1698175"/>
            <a:ext cx="5239098" cy="3526971"/>
          </a:xfrm>
          <a:prstGeom prst="rect">
            <a:avLst/>
          </a:prstGeom>
          <a:noFill/>
          <a:ln>
            <a:noFill/>
          </a:ln>
        </p:spPr>
        <p:txBody>
          <a:bodyPr spcFirstLastPara="1" vert="horz" wrap="square" lIns="0" tIns="0" rIns="0" bIns="0" rtlCol="0" anchor="ctr" anchorCtr="0">
            <a:noAutofit/>
          </a:bodyPr>
          <a:lstStyle/>
          <a:p>
            <a:pPr>
              <a:lnSpc>
                <a:spcPct val="100000"/>
              </a:lnSpc>
            </a:pPr>
            <a:r>
              <a:rPr lang="en-GB" sz="3200" b="1" dirty="0" smtClean="0">
                <a:solidFill>
                  <a:srgbClr val="00B0F0"/>
                </a:solidFill>
                <a:latin typeface="+mn-lt"/>
                <a:ea typeface="Open Sans" panose="020B0606030504020204" pitchFamily="34" charset="0"/>
                <a:cs typeface="Open Sans" panose="020B0606030504020204" pitchFamily="34" charset="0"/>
                <a:sym typeface="Arial"/>
              </a:rPr>
              <a:t>FOR SUPPORT AND GUIDANCE </a:t>
            </a:r>
            <a:br>
              <a:rPr lang="en-GB" sz="3200" b="1" dirty="0" smtClean="0">
                <a:solidFill>
                  <a:srgbClr val="00B0F0"/>
                </a:solidFill>
                <a:latin typeface="+mn-lt"/>
                <a:ea typeface="Open Sans" panose="020B0606030504020204" pitchFamily="34" charset="0"/>
                <a:cs typeface="Open Sans" panose="020B0606030504020204" pitchFamily="34" charset="0"/>
                <a:sym typeface="Arial"/>
              </a:rPr>
            </a:br>
            <a:r>
              <a:rPr lang="en-GB" sz="3200" b="1" dirty="0" smtClean="0">
                <a:solidFill>
                  <a:srgbClr val="00B0F0"/>
                </a:solidFill>
                <a:latin typeface="+mn-lt"/>
                <a:ea typeface="Open Sans" panose="020B0606030504020204" pitchFamily="34" charset="0"/>
                <a:cs typeface="Open Sans" panose="020B0606030504020204" pitchFamily="34" charset="0"/>
                <a:sym typeface="Arial"/>
              </a:rPr>
              <a:t>VISIT  THE  </a:t>
            </a:r>
            <a:br>
              <a:rPr lang="en-GB" sz="3200" b="1" dirty="0" smtClean="0">
                <a:solidFill>
                  <a:srgbClr val="00B0F0"/>
                </a:solidFill>
                <a:latin typeface="+mn-lt"/>
                <a:ea typeface="Open Sans" panose="020B0606030504020204" pitchFamily="34" charset="0"/>
                <a:cs typeface="Open Sans" panose="020B0606030504020204" pitchFamily="34" charset="0"/>
                <a:sym typeface="Arial"/>
              </a:rPr>
            </a:br>
            <a:r>
              <a:rPr lang="en-GB" sz="3200" b="1" dirty="0" smtClean="0">
                <a:solidFill>
                  <a:srgbClr val="00B0F0"/>
                </a:solidFill>
                <a:latin typeface="+mn-lt"/>
                <a:ea typeface="Open Sans" panose="020B0606030504020204" pitchFamily="34" charset="0"/>
                <a:cs typeface="Open Sans" panose="020B0606030504020204" pitchFamily="34" charset="0"/>
                <a:sym typeface="Arial"/>
              </a:rPr>
              <a:t/>
            </a:r>
            <a:br>
              <a:rPr lang="en-GB" sz="3200" b="1" dirty="0" smtClean="0">
                <a:solidFill>
                  <a:srgbClr val="00B0F0"/>
                </a:solidFill>
                <a:latin typeface="+mn-lt"/>
                <a:ea typeface="Open Sans" panose="020B0606030504020204" pitchFamily="34" charset="0"/>
                <a:cs typeface="Open Sans" panose="020B0606030504020204" pitchFamily="34" charset="0"/>
                <a:sym typeface="Arial"/>
              </a:rPr>
            </a:br>
            <a:r>
              <a:rPr lang="en-GB" sz="3200" b="1" dirty="0" smtClean="0">
                <a:solidFill>
                  <a:srgbClr val="00B0F0"/>
                </a:solidFill>
                <a:latin typeface="+mn-lt"/>
                <a:ea typeface="Open Sans" panose="020B0606030504020204" pitchFamily="34" charset="0"/>
                <a:cs typeface="Open Sans" panose="020B0606030504020204" pitchFamily="34" charset="0"/>
                <a:sym typeface="Arial"/>
              </a:rPr>
              <a:t>QULIATY ASSURANCE </a:t>
            </a:r>
            <a:br>
              <a:rPr lang="en-GB" sz="3200" b="1" dirty="0" smtClean="0">
                <a:solidFill>
                  <a:srgbClr val="00B0F0"/>
                </a:solidFill>
                <a:latin typeface="+mn-lt"/>
                <a:ea typeface="Open Sans" panose="020B0606030504020204" pitchFamily="34" charset="0"/>
                <a:cs typeface="Open Sans" panose="020B0606030504020204" pitchFamily="34" charset="0"/>
                <a:sym typeface="Arial"/>
              </a:rPr>
            </a:br>
            <a:r>
              <a:rPr lang="en-GB" sz="3600" b="1" dirty="0" smtClean="0">
                <a:solidFill>
                  <a:srgbClr val="00B0F0"/>
                </a:solidFill>
                <a:latin typeface="+mn-lt"/>
                <a:ea typeface="Open Sans" panose="020B0606030504020204" pitchFamily="34" charset="0"/>
                <a:cs typeface="Open Sans" panose="020B0606030504020204" pitchFamily="34" charset="0"/>
                <a:sym typeface="Arial"/>
              </a:rPr>
              <a:t>UNIT</a:t>
            </a:r>
            <a:br>
              <a:rPr lang="en-GB" sz="3600" b="1" dirty="0" smtClean="0">
                <a:solidFill>
                  <a:srgbClr val="00B0F0"/>
                </a:solidFill>
                <a:latin typeface="+mn-lt"/>
                <a:ea typeface="Open Sans" panose="020B0606030504020204" pitchFamily="34" charset="0"/>
                <a:cs typeface="Open Sans" panose="020B0606030504020204" pitchFamily="34" charset="0"/>
                <a:sym typeface="Arial"/>
              </a:rPr>
            </a:br>
            <a:r>
              <a:rPr lang="en-GB" sz="3600" b="1" dirty="0" smtClean="0">
                <a:solidFill>
                  <a:srgbClr val="00B0F0"/>
                </a:solidFill>
                <a:latin typeface="+mn-lt"/>
                <a:ea typeface="Open Sans" panose="020B0606030504020204" pitchFamily="34" charset="0"/>
                <a:cs typeface="Open Sans" panose="020B0606030504020204" pitchFamily="34" charset="0"/>
                <a:sym typeface="Arial"/>
              </a:rPr>
              <a:t/>
            </a:r>
            <a:br>
              <a:rPr lang="en-GB" sz="3600" b="1" dirty="0" smtClean="0">
                <a:solidFill>
                  <a:srgbClr val="00B0F0"/>
                </a:solidFill>
                <a:latin typeface="+mn-lt"/>
                <a:ea typeface="Open Sans" panose="020B0606030504020204" pitchFamily="34" charset="0"/>
                <a:cs typeface="Open Sans" panose="020B0606030504020204" pitchFamily="34" charset="0"/>
                <a:sym typeface="Arial"/>
              </a:rPr>
            </a:br>
            <a:r>
              <a:rPr lang="en-GB" sz="3600" b="1" dirty="0" smtClean="0">
                <a:solidFill>
                  <a:srgbClr val="00B0F0"/>
                </a:solidFill>
                <a:latin typeface="+mn-lt"/>
                <a:ea typeface="Open Sans" panose="020B0606030504020204" pitchFamily="34" charset="0"/>
                <a:cs typeface="Open Sans" panose="020B0606030504020204" pitchFamily="34" charset="0"/>
                <a:sym typeface="Arial"/>
              </a:rPr>
              <a:t>AT S11</a:t>
            </a:r>
            <a:r>
              <a:rPr lang="en-GB" sz="3200" b="1" dirty="0">
                <a:solidFill>
                  <a:srgbClr val="00B0F0"/>
                </a:solidFill>
                <a:latin typeface="+mn-lt"/>
                <a:ea typeface="Open Sans" panose="020B0606030504020204" pitchFamily="34" charset="0"/>
                <a:cs typeface="Open Sans" panose="020B0606030504020204" pitchFamily="34" charset="0"/>
                <a:sym typeface="Arial"/>
              </a:rPr>
              <a:t/>
            </a:r>
            <a:br>
              <a:rPr lang="en-GB" sz="3200" b="1" dirty="0">
                <a:solidFill>
                  <a:srgbClr val="00B0F0"/>
                </a:solidFill>
                <a:latin typeface="+mn-lt"/>
                <a:ea typeface="Open Sans" panose="020B0606030504020204" pitchFamily="34" charset="0"/>
                <a:cs typeface="Open Sans" panose="020B0606030504020204" pitchFamily="34" charset="0"/>
                <a:sym typeface="Arial"/>
              </a:rPr>
            </a:br>
            <a:endParaRPr sz="3200" dirty="0">
              <a:solidFill>
                <a:srgbClr val="00B0F0"/>
              </a:solidFill>
              <a:latin typeface="+mn-lt"/>
              <a:ea typeface="Times New Roman"/>
            </a:endParaRPr>
          </a:p>
        </p:txBody>
      </p:sp>
    </p:spTree>
    <p:extLst>
      <p:ext uri="{BB962C8B-B14F-4D97-AF65-F5344CB8AC3E}">
        <p14:creationId xmlns:p14="http://schemas.microsoft.com/office/powerpoint/2010/main" val="3488358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1575" y="2405062"/>
            <a:ext cx="2228850" cy="20478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512" y="2505075"/>
            <a:ext cx="2466975" cy="18478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1" y="858983"/>
            <a:ext cx="4447308" cy="4849090"/>
          </a:xfrm>
          <a:prstGeom prst="rect">
            <a:avLst/>
          </a:prstGeom>
        </p:spPr>
      </p:pic>
      <p:sp>
        <p:nvSpPr>
          <p:cNvPr id="7" name="Down Arrow 6"/>
          <p:cNvSpPr/>
          <p:nvPr/>
        </p:nvSpPr>
        <p:spPr>
          <a:xfrm>
            <a:off x="5250873" y="5403273"/>
            <a:ext cx="484632" cy="1407899"/>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08200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3578"/>
            <a:ext cx="10160000" cy="950740"/>
          </a:xfrm>
        </p:spPr>
        <p:txBody>
          <a:bodyPr>
            <a:normAutofit fontScale="90000"/>
          </a:bodyPr>
          <a:lstStyle/>
          <a:p>
            <a:pPr algn="ctr"/>
            <a:r>
              <a:rPr lang="en-US" dirty="0">
                <a:solidFill>
                  <a:schemeClr val="tx1"/>
                </a:solidFill>
              </a:rPr>
              <a:t>IT  </a:t>
            </a:r>
            <a:r>
              <a:rPr lang="en-US" dirty="0" smtClean="0">
                <a:solidFill>
                  <a:schemeClr val="tx1"/>
                </a:solidFill>
              </a:rPr>
              <a:t>TAKES </a:t>
            </a:r>
            <a:r>
              <a:rPr lang="en-US" dirty="0">
                <a:solidFill>
                  <a:schemeClr val="tx1"/>
                </a:solidFill>
              </a:rPr>
              <a:t>A VILLAGE </a:t>
            </a:r>
            <a:r>
              <a:rPr lang="en-US" dirty="0" smtClean="0">
                <a:solidFill>
                  <a:schemeClr val="tx1"/>
                </a:solidFill>
              </a:rPr>
              <a:t>AND A MIND SHIFT!!</a:t>
            </a:r>
            <a:endParaRPr lang="en-US" dirty="0">
              <a:solidFill>
                <a:schemeClr val="tx1"/>
              </a:solidFill>
            </a:endParaRPr>
          </a:p>
        </p:txBody>
      </p:sp>
      <p:sp>
        <p:nvSpPr>
          <p:cNvPr id="3" name="Content Placeholder 2"/>
          <p:cNvSpPr>
            <a:spLocks noGrp="1"/>
          </p:cNvSpPr>
          <p:nvPr>
            <p:ph idx="1"/>
          </p:nvPr>
        </p:nvSpPr>
        <p:spPr>
          <a:xfrm>
            <a:off x="609600" y="1752601"/>
            <a:ext cx="10160000" cy="4282439"/>
          </a:xfrm>
        </p:spPr>
        <p:txBody>
          <a:bodyPr/>
          <a:lstStyle/>
          <a:p>
            <a:pPr algn="ctr"/>
            <a:r>
              <a:rPr lang="en-US" sz="8800" dirty="0"/>
              <a:t>Thank You</a:t>
            </a:r>
          </a:p>
          <a:p>
            <a:pPr algn="ctr"/>
            <a:endParaRPr lang="en-US" sz="88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2681" y="3483034"/>
            <a:ext cx="2701636" cy="2784762"/>
          </a:xfrm>
          <a:prstGeom prst="rect">
            <a:avLst/>
          </a:prstGeom>
        </p:spPr>
      </p:pic>
    </p:spTree>
    <p:extLst>
      <p:ext uri="{BB962C8B-B14F-4D97-AF65-F5344CB8AC3E}">
        <p14:creationId xmlns:p14="http://schemas.microsoft.com/office/powerpoint/2010/main" val="422626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32509" y="484909"/>
            <a:ext cx="11152909" cy="6115793"/>
          </a:xfrm>
          <a:prstGeom prst="roundRect">
            <a:avLst/>
          </a:prstGeom>
          <a:solidFill>
            <a:schemeClr val="accent3">
              <a:lumMod val="20000"/>
              <a:lumOff val="8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a:lnSpc>
                <a:spcPct val="200000"/>
              </a:lnSpc>
              <a:spcBef>
                <a:spcPts val="0"/>
              </a:spcBef>
              <a:spcAft>
                <a:spcPts val="0"/>
              </a:spcAft>
              <a:buFont typeface="Symbol" panose="05050102010706020507" pitchFamily="18" charset="2"/>
              <a:buChar char=""/>
            </a:pPr>
            <a:r>
              <a:rPr lang="en-US" sz="2800" b="1" dirty="0" smtClean="0">
                <a:solidFill>
                  <a:srgbClr val="000000"/>
                </a:solidFill>
                <a:ea typeface="Calibri" panose="020F0502020204030204" pitchFamily="34" charset="0"/>
                <a:cs typeface="Times New Roman" panose="02020603050405020304" pitchFamily="18" charset="0"/>
              </a:rPr>
              <a:t>HOW MANY CERTIFICATES CAN I GET FROM HTU?</a:t>
            </a:r>
          </a:p>
          <a:p>
            <a:pPr marL="342900" marR="0" lvl="0" indent="-342900">
              <a:lnSpc>
                <a:spcPct val="200000"/>
              </a:lnSpc>
              <a:spcBef>
                <a:spcPts val="0"/>
              </a:spcBef>
              <a:spcAft>
                <a:spcPts val="0"/>
              </a:spcAft>
              <a:buFont typeface="Symbol" panose="05050102010706020507" pitchFamily="18" charset="2"/>
              <a:buChar char=""/>
            </a:pPr>
            <a:r>
              <a:rPr lang="en-US" sz="2800" b="1" dirty="0" smtClean="0">
                <a:solidFill>
                  <a:srgbClr val="000000"/>
                </a:solidFill>
                <a:ea typeface="Calibri" panose="020F0502020204030204" pitchFamily="34" charset="0"/>
                <a:cs typeface="Times New Roman" panose="02020603050405020304" pitchFamily="18" charset="0"/>
              </a:rPr>
              <a:t>HOW MANY TIMES CAN I BE ABSENT FROM CLASSES </a:t>
            </a:r>
            <a:r>
              <a:rPr lang="en-US" sz="2800" b="1" dirty="0" smtClean="0">
                <a:solidFill>
                  <a:srgbClr val="000000"/>
                </a:solidFill>
                <a:ea typeface="Calibri" panose="020F0502020204030204" pitchFamily="34" charset="0"/>
                <a:cs typeface="Times New Roman" panose="02020603050405020304" pitchFamily="18" charset="0"/>
              </a:rPr>
              <a:t>?</a:t>
            </a:r>
          </a:p>
          <a:p>
            <a:pPr marL="342900" marR="0" lvl="0" indent="-342900">
              <a:lnSpc>
                <a:spcPct val="200000"/>
              </a:lnSpc>
              <a:spcBef>
                <a:spcPts val="0"/>
              </a:spcBef>
              <a:spcAft>
                <a:spcPts val="0"/>
              </a:spcAft>
              <a:buFont typeface="Symbol" panose="05050102010706020507" pitchFamily="18" charset="2"/>
              <a:buChar char=""/>
            </a:pPr>
            <a:r>
              <a:rPr lang="en-US" sz="2800" b="1" dirty="0" smtClean="0">
                <a:solidFill>
                  <a:srgbClr val="000000"/>
                </a:solidFill>
                <a:ea typeface="Calibri" panose="020F0502020204030204" pitchFamily="34" charset="0"/>
                <a:cs typeface="Times New Roman" panose="02020603050405020304" pitchFamily="18" charset="0"/>
              </a:rPr>
              <a:t>WHAT HAPPENS IF I SUBMIT MY ASSIGNMENT LATE?</a:t>
            </a:r>
            <a:endParaRPr lang="en-US" sz="2800" b="1" dirty="0" smtClean="0">
              <a:solidFill>
                <a:srgbClr val="000000"/>
              </a:solidFill>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2800" b="1" dirty="0" smtClean="0">
                <a:solidFill>
                  <a:srgbClr val="000000"/>
                </a:solidFill>
                <a:effectLst/>
                <a:ea typeface="Calibri" panose="020F0502020204030204" pitchFamily="34" charset="0"/>
                <a:cs typeface="Times New Roman" panose="02020603050405020304" pitchFamily="18" charset="0"/>
              </a:rPr>
              <a:t>WHO CAN I TALK TO IF I HAVE A PROBLEM ?</a:t>
            </a:r>
          </a:p>
          <a:p>
            <a:pPr marL="342900" marR="0" lvl="0" indent="-342900">
              <a:lnSpc>
                <a:spcPct val="200000"/>
              </a:lnSpc>
              <a:spcBef>
                <a:spcPts val="0"/>
              </a:spcBef>
              <a:spcAft>
                <a:spcPts val="0"/>
              </a:spcAft>
              <a:buFont typeface="Symbol" panose="05050102010706020507" pitchFamily="18" charset="2"/>
              <a:buChar char=""/>
            </a:pPr>
            <a:r>
              <a:rPr lang="en-US" sz="2800" b="1" dirty="0" smtClean="0">
                <a:solidFill>
                  <a:srgbClr val="000000"/>
                </a:solidFill>
                <a:ea typeface="Calibri" panose="020F0502020204030204" pitchFamily="34" charset="0"/>
                <a:cs typeface="Times New Roman" panose="02020603050405020304" pitchFamily="18" charset="0"/>
              </a:rPr>
              <a:t>WHY ARE FOUNDATION COURSES IMPORTANT ?</a:t>
            </a:r>
          </a:p>
          <a:p>
            <a:pPr marL="342900" marR="0" lvl="0" indent="-342900">
              <a:lnSpc>
                <a:spcPct val="200000"/>
              </a:lnSpc>
              <a:spcBef>
                <a:spcPts val="0"/>
              </a:spcBef>
              <a:spcAft>
                <a:spcPts val="0"/>
              </a:spcAft>
              <a:buFont typeface="Symbol" panose="05050102010706020507" pitchFamily="18" charset="2"/>
              <a:buChar char=""/>
            </a:pPr>
            <a:r>
              <a:rPr lang="en-US" sz="2800" b="1" dirty="0" smtClean="0">
                <a:solidFill>
                  <a:srgbClr val="000000"/>
                </a:solidFill>
                <a:ea typeface="Calibri" panose="020F0502020204030204" pitchFamily="34" charset="0"/>
                <a:cs typeface="Times New Roman" panose="02020603050405020304" pitchFamily="18" charset="0"/>
              </a:rPr>
              <a:t>ARE THERE OPPORTUNITIES FOR TRAVEL ?</a:t>
            </a:r>
          </a:p>
          <a:p>
            <a:pPr marL="342900" marR="0" lvl="0" indent="-342900">
              <a:lnSpc>
                <a:spcPct val="200000"/>
              </a:lnSpc>
              <a:spcBef>
                <a:spcPts val="0"/>
              </a:spcBef>
              <a:spcAft>
                <a:spcPts val="0"/>
              </a:spcAft>
              <a:buFont typeface="Symbol" panose="05050102010706020507" pitchFamily="18" charset="2"/>
              <a:buChar char=""/>
            </a:pPr>
            <a:r>
              <a:rPr lang="en-US" sz="2800" b="1" dirty="0" smtClean="0">
                <a:solidFill>
                  <a:srgbClr val="000000"/>
                </a:solidFill>
                <a:effectLst/>
                <a:ea typeface="Calibri" panose="020F0502020204030204" pitchFamily="34" charset="0"/>
                <a:cs typeface="Times New Roman" panose="02020603050405020304" pitchFamily="18" charset="0"/>
              </a:rPr>
              <a:t>WHAT IS HNGLOBAL </a:t>
            </a:r>
            <a:r>
              <a:rPr lang="en-US" sz="2800" b="1" dirty="0" smtClean="0">
                <a:solidFill>
                  <a:srgbClr val="000000"/>
                </a:solidFill>
                <a:effectLst/>
                <a:ea typeface="Calibri" panose="020F0502020204030204" pitchFamily="34" charset="0"/>
                <a:cs typeface="Times New Roman" panose="02020603050405020304" pitchFamily="18" charset="0"/>
              </a:rPr>
              <a:t>?</a:t>
            </a:r>
          </a:p>
          <a:p>
            <a:pPr marL="342900" marR="0" lvl="0" indent="-342900">
              <a:lnSpc>
                <a:spcPct val="200000"/>
              </a:lnSpc>
              <a:spcBef>
                <a:spcPts val="0"/>
              </a:spcBef>
              <a:spcAft>
                <a:spcPts val="0"/>
              </a:spcAft>
              <a:buFont typeface="Symbol" panose="05050102010706020507" pitchFamily="18" charset="2"/>
              <a:buChar char=""/>
            </a:pPr>
            <a:endParaRPr lang="en-US" sz="2800" b="1" dirty="0" smtClean="0">
              <a:solidFill>
                <a:srgbClr val="0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0814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94559" y="211717"/>
            <a:ext cx="7276011" cy="1104900"/>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4400" dirty="0">
                <a:solidFill>
                  <a:srgbClr val="1F3864"/>
                </a:solidFill>
                <a:effectLst/>
                <a:ea typeface="Calibri" panose="020F0502020204030204" pitchFamily="34" charset="0"/>
                <a:cs typeface="Times New Roman" panose="02020603050405020304" pitchFamily="18" charset="0"/>
              </a:rPr>
              <a:t>WHY </a:t>
            </a:r>
            <a:r>
              <a:rPr lang="en-US" sz="4400" dirty="0" smtClean="0">
                <a:solidFill>
                  <a:srgbClr val="1F3864"/>
                </a:solidFill>
                <a:effectLst/>
                <a:ea typeface="Calibri" panose="020F0502020204030204" pitchFamily="34" charset="0"/>
                <a:cs typeface="Times New Roman" panose="02020603050405020304" pitchFamily="18" charset="0"/>
              </a:rPr>
              <a:t> CHOOSE  BTEC </a:t>
            </a:r>
            <a:r>
              <a:rPr lang="en-US" sz="4400" dirty="0">
                <a:solidFill>
                  <a:srgbClr val="1F3864"/>
                </a:solidFill>
                <a:effectLst/>
                <a:ea typeface="Calibri" panose="020F0502020204030204" pitchFamily="34" charset="0"/>
                <a:cs typeface="Times New Roman" panose="02020603050405020304" pitchFamily="18" charset="0"/>
              </a:rPr>
              <a:t>HN</a:t>
            </a:r>
            <a:endParaRPr lang="en-US" sz="4400" dirty="0">
              <a:effectLst/>
              <a:ea typeface="Calibri" panose="020F0502020204030204" pitchFamily="34" charset="0"/>
              <a:cs typeface="Times New Roman" panose="02020603050405020304" pitchFamily="18" charset="0"/>
            </a:endParaRPr>
          </a:p>
        </p:txBody>
      </p:sp>
      <p:sp>
        <p:nvSpPr>
          <p:cNvPr id="3" name="Explosion 2 2"/>
          <p:cNvSpPr/>
          <p:nvPr/>
        </p:nvSpPr>
        <p:spPr>
          <a:xfrm>
            <a:off x="4036424" y="1366291"/>
            <a:ext cx="3762102" cy="1115649"/>
          </a:xfrm>
          <a:prstGeom prst="irregularSeal2">
            <a:avLst/>
          </a:prstGeom>
          <a:solidFill>
            <a:srgbClr val="FFFF00"/>
          </a:solidFill>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FF0000"/>
                </a:solidFill>
                <a:effectLst/>
                <a:ea typeface="Calibri" panose="020F0502020204030204" pitchFamily="34" charset="0"/>
                <a:cs typeface="Times New Roman" panose="02020603050405020304" pitchFamily="18" charset="0"/>
              </a:rPr>
              <a:t>BECAUSE</a:t>
            </a:r>
            <a:endParaRPr lang="en-US" sz="1100" dirty="0">
              <a:effectLst/>
              <a:ea typeface="Calibri" panose="020F0502020204030204" pitchFamily="34" charset="0"/>
              <a:cs typeface="Times New Roman" panose="02020603050405020304" pitchFamily="18" charset="0"/>
            </a:endParaRPr>
          </a:p>
        </p:txBody>
      </p:sp>
      <p:sp>
        <p:nvSpPr>
          <p:cNvPr id="4" name="Rounded Rectangle 3"/>
          <p:cNvSpPr/>
          <p:nvPr/>
        </p:nvSpPr>
        <p:spPr>
          <a:xfrm>
            <a:off x="822960" y="2467109"/>
            <a:ext cx="10006149" cy="4064320"/>
          </a:xfrm>
          <a:prstGeom prst="roundRect">
            <a:avLst/>
          </a:prstGeom>
          <a:solidFill>
            <a:schemeClr val="accent3">
              <a:lumMod val="20000"/>
              <a:lumOff val="8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a:lnSpc>
                <a:spcPct val="107000"/>
              </a:lnSpc>
              <a:spcBef>
                <a:spcPts val="0"/>
              </a:spcBef>
              <a:spcAft>
                <a:spcPts val="0"/>
              </a:spcAft>
              <a:buFont typeface="Symbol" panose="05050102010706020507" pitchFamily="18" charset="2"/>
              <a:buChar char=""/>
            </a:pPr>
            <a:endParaRPr lang="en-US" sz="2000" dirty="0" smtClean="0">
              <a:solidFill>
                <a:srgbClr val="000000"/>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smtClean="0">
                <a:solidFill>
                  <a:srgbClr val="000000"/>
                </a:solidFill>
                <a:ea typeface="Calibri" panose="020F0502020204030204" pitchFamily="34" charset="0"/>
                <a:cs typeface="Times New Roman" panose="02020603050405020304" pitchFamily="18" charset="0"/>
              </a:rPr>
              <a:t>It provides </a:t>
            </a:r>
            <a:r>
              <a:rPr lang="en-US" sz="2000" b="1" u="sng" dirty="0" smtClean="0">
                <a:solidFill>
                  <a:srgbClr val="000000"/>
                </a:solidFill>
                <a:ea typeface="Calibri" panose="020F0502020204030204" pitchFamily="34" charset="0"/>
                <a:cs typeface="Times New Roman" panose="02020603050405020304" pitchFamily="18" charset="0"/>
              </a:rPr>
              <a:t>LEARNING OUTCOMES (LO</a:t>
            </a:r>
            <a:r>
              <a:rPr lang="en-US" sz="2000" dirty="0" smtClean="0">
                <a:solidFill>
                  <a:srgbClr val="000000"/>
                </a:solidFill>
                <a:ea typeface="Calibri" panose="020F0502020204030204" pitchFamily="34" charset="0"/>
                <a:cs typeface="Times New Roman" panose="02020603050405020304" pitchFamily="18" charset="0"/>
              </a:rPr>
              <a:t>) based curriculum</a:t>
            </a:r>
            <a:endParaRPr lang="en-US" sz="2000" dirty="0">
              <a:solidFill>
                <a:srgbClr val="000000"/>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smtClean="0">
                <a:solidFill>
                  <a:srgbClr val="000000"/>
                </a:solidFill>
                <a:effectLst/>
                <a:ea typeface="Calibri" panose="020F0502020204030204" pitchFamily="34" charset="0"/>
                <a:cs typeface="Times New Roman" panose="02020603050405020304" pitchFamily="18" charset="0"/>
              </a:rPr>
              <a:t>It </a:t>
            </a:r>
            <a:r>
              <a:rPr lang="en-US" sz="2000" dirty="0">
                <a:solidFill>
                  <a:srgbClr val="000000"/>
                </a:solidFill>
                <a:effectLst/>
                <a:ea typeface="Calibri" panose="020F0502020204030204" pitchFamily="34" charset="0"/>
                <a:cs typeface="Times New Roman" panose="02020603050405020304" pitchFamily="18" charset="0"/>
              </a:rPr>
              <a:t>provides </a:t>
            </a:r>
            <a:r>
              <a:rPr lang="en-US" sz="2400" b="1" u="sng" dirty="0">
                <a:solidFill>
                  <a:srgbClr val="000000"/>
                </a:solidFill>
                <a:effectLst/>
                <a:ea typeface="Calibri" panose="020F0502020204030204" pitchFamily="34" charset="0"/>
                <a:cs typeface="Times New Roman" panose="02020603050405020304" pitchFamily="18" charset="0"/>
              </a:rPr>
              <a:t>HANDS-ON</a:t>
            </a:r>
            <a:r>
              <a:rPr lang="en-US" sz="2000" dirty="0">
                <a:solidFill>
                  <a:srgbClr val="000000"/>
                </a:solidFill>
                <a:effectLst/>
                <a:ea typeface="Calibri" panose="020F0502020204030204" pitchFamily="34" charset="0"/>
                <a:cs typeface="Times New Roman" panose="02020603050405020304" pitchFamily="18" charset="0"/>
              </a:rPr>
              <a:t> Experience for future careers</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solidFill>
                  <a:srgbClr val="000000"/>
                </a:solidFill>
                <a:effectLst/>
                <a:ea typeface="Calibri" panose="020F0502020204030204" pitchFamily="34" charset="0"/>
                <a:cs typeface="Times New Roman" panose="02020603050405020304" pitchFamily="18" charset="0"/>
              </a:rPr>
              <a:t>It is an  opportunity for </a:t>
            </a:r>
            <a:r>
              <a:rPr lang="en-US" sz="2400" b="1" u="sng" dirty="0">
                <a:solidFill>
                  <a:srgbClr val="000000"/>
                </a:solidFill>
                <a:effectLst/>
                <a:ea typeface="Calibri" panose="020F0502020204030204" pitchFamily="34" charset="0"/>
                <a:cs typeface="Times New Roman" panose="02020603050405020304" pitchFamily="18" charset="0"/>
              </a:rPr>
              <a:t>Learning by Doing</a:t>
            </a:r>
            <a:r>
              <a:rPr lang="en-US" sz="2000" dirty="0">
                <a:solidFill>
                  <a:srgbClr val="000000"/>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solidFill>
                  <a:srgbClr val="000000"/>
                </a:solidFill>
                <a:effectLst/>
                <a:ea typeface="Calibri" panose="020F0502020204030204" pitchFamily="34" charset="0"/>
                <a:cs typeface="Times New Roman" panose="02020603050405020304" pitchFamily="18" charset="0"/>
              </a:rPr>
              <a:t>It is to become </a:t>
            </a:r>
            <a:r>
              <a:rPr lang="en-US" sz="2400" b="1" u="sng" dirty="0">
                <a:solidFill>
                  <a:srgbClr val="000000"/>
                </a:solidFill>
                <a:effectLst/>
                <a:ea typeface="Calibri" panose="020F0502020204030204" pitchFamily="34" charset="0"/>
                <a:cs typeface="Times New Roman" panose="02020603050405020304" pitchFamily="18" charset="0"/>
              </a:rPr>
              <a:t>JOB-READY</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solidFill>
                  <a:srgbClr val="000000"/>
                </a:solidFill>
                <a:effectLst/>
                <a:ea typeface="Calibri" panose="020F0502020204030204" pitchFamily="34" charset="0"/>
                <a:cs typeface="Times New Roman" panose="02020603050405020304" pitchFamily="18" charset="0"/>
              </a:rPr>
              <a:t>It meets the requirements of the  </a:t>
            </a:r>
            <a:r>
              <a:rPr lang="en-US" sz="2400" b="1" u="sng" dirty="0">
                <a:solidFill>
                  <a:srgbClr val="000000"/>
                </a:solidFill>
                <a:effectLst/>
                <a:ea typeface="Calibri" panose="020F0502020204030204" pitchFamily="34" charset="0"/>
                <a:cs typeface="Times New Roman" panose="02020603050405020304" pitchFamily="18" charset="0"/>
              </a:rPr>
              <a:t>Modern World Industries</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000" dirty="0">
                <a:solidFill>
                  <a:srgbClr val="000000"/>
                </a:solidFill>
                <a:effectLst/>
                <a:ea typeface="Calibri" panose="020F0502020204030204" pitchFamily="34" charset="0"/>
                <a:cs typeface="Times New Roman" panose="02020603050405020304" pitchFamily="18" charset="0"/>
              </a:rPr>
              <a:t>It is a </a:t>
            </a:r>
            <a:r>
              <a:rPr lang="en-US" sz="2400" b="1" u="sng" dirty="0">
                <a:solidFill>
                  <a:srgbClr val="000000"/>
                </a:solidFill>
                <a:effectLst/>
                <a:ea typeface="Calibri" panose="020F0502020204030204" pitchFamily="34" charset="0"/>
                <a:cs typeface="Times New Roman" panose="02020603050405020304" pitchFamily="18" charset="0"/>
              </a:rPr>
              <a:t>Kick-Start</a:t>
            </a:r>
            <a:r>
              <a:rPr lang="en-US" sz="2000" dirty="0">
                <a:solidFill>
                  <a:srgbClr val="000000"/>
                </a:solidFill>
                <a:effectLst/>
                <a:ea typeface="Calibri" panose="020F0502020204030204" pitchFamily="34" charset="0"/>
                <a:cs typeface="Times New Roman" panose="02020603050405020304" pitchFamily="18" charset="0"/>
              </a:rPr>
              <a:t> for young peoples </a:t>
            </a:r>
            <a:r>
              <a:rPr lang="en-US" sz="2000" dirty="0" smtClean="0">
                <a:solidFill>
                  <a:srgbClr val="000000"/>
                </a:solidFill>
                <a:effectLst/>
                <a:ea typeface="Calibri" panose="020F0502020204030204" pitchFamily="34" charset="0"/>
                <a:cs typeface="Times New Roman" panose="02020603050405020304" pitchFamily="18" charset="0"/>
              </a:rPr>
              <a:t>careers</a:t>
            </a:r>
          </a:p>
          <a:p>
            <a:pPr marL="342900" marR="0" lvl="0" indent="-342900">
              <a:lnSpc>
                <a:spcPct val="107000"/>
              </a:lnSpc>
              <a:spcBef>
                <a:spcPts val="0"/>
              </a:spcBef>
              <a:spcAft>
                <a:spcPts val="800"/>
              </a:spcAft>
              <a:buFont typeface="Symbol" panose="05050102010706020507" pitchFamily="18" charset="2"/>
              <a:buChar char=""/>
            </a:pPr>
            <a:r>
              <a:rPr lang="en-US" sz="2000" b="1" u="sng" dirty="0" smtClean="0">
                <a:solidFill>
                  <a:srgbClr val="000000"/>
                </a:solidFill>
                <a:ea typeface="Calibri" panose="020F0502020204030204" pitchFamily="34" charset="0"/>
                <a:cs typeface="Times New Roman" panose="02020603050405020304" pitchFamily="18" charset="0"/>
              </a:rPr>
              <a:t>Robust Quality Assurance Measures</a:t>
            </a:r>
          </a:p>
          <a:p>
            <a:pPr marL="342900" marR="0" lvl="0" indent="-342900">
              <a:lnSpc>
                <a:spcPct val="107000"/>
              </a:lnSpc>
              <a:spcBef>
                <a:spcPts val="0"/>
              </a:spcBef>
              <a:spcAft>
                <a:spcPts val="800"/>
              </a:spcAft>
              <a:buFont typeface="Symbol" panose="05050102010706020507" pitchFamily="18" charset="2"/>
              <a:buChar char=""/>
            </a:pPr>
            <a:r>
              <a:rPr lang="en-US" sz="2000" b="1" u="sng" dirty="0" smtClean="0">
                <a:solidFill>
                  <a:srgbClr val="000000"/>
                </a:solidFill>
                <a:ea typeface="Calibri" panose="020F0502020204030204" pitchFamily="34" charset="0"/>
                <a:cs typeface="Times New Roman" panose="02020603050405020304" pitchFamily="18" charset="0"/>
              </a:rPr>
              <a:t>APMR + Annual Student Survey</a:t>
            </a:r>
          </a:p>
          <a:p>
            <a:pPr marL="342900" marR="0" lvl="0" indent="-342900">
              <a:lnSpc>
                <a:spcPct val="107000"/>
              </a:lnSpc>
              <a:spcBef>
                <a:spcPts val="0"/>
              </a:spcBef>
              <a:spcAft>
                <a:spcPts val="800"/>
              </a:spcAft>
              <a:buFont typeface="Symbol" panose="05050102010706020507" pitchFamily="18" charset="2"/>
              <a:buChar char=""/>
            </a:pPr>
            <a:r>
              <a:rPr lang="en-US" sz="2000" b="1" u="sng" dirty="0" smtClean="0">
                <a:solidFill>
                  <a:srgbClr val="000000"/>
                </a:solidFill>
                <a:effectLst/>
                <a:ea typeface="Calibri" panose="020F0502020204030204" pitchFamily="34" charset="0"/>
                <a:cs typeface="Times New Roman" panose="02020603050405020304" pitchFamily="18" charset="0"/>
              </a:rPr>
              <a:t>Annual BTEC AWARDS</a:t>
            </a:r>
            <a:endParaRPr lang="en-US" sz="1100" b="1" u="sng"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107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30433" y="4229648"/>
            <a:ext cx="7058694" cy="646331"/>
          </a:xfrm>
          <a:prstGeom prst="rect">
            <a:avLst/>
          </a:prstGeom>
        </p:spPr>
        <p:txBody>
          <a:bodyPr wrap="square">
            <a:spAutoFit/>
          </a:bodyPr>
          <a:lstStyle/>
          <a:p>
            <a:r>
              <a:rPr lang="en-US" dirty="0">
                <a:hlinkClick r:id="rId2"/>
              </a:rPr>
              <a:t>https://qualifications.pearson.com/en/qualifications/btec-higher-nationals/about.html</a:t>
            </a:r>
            <a:endParaRPr lang="en-US" dirty="0"/>
          </a:p>
        </p:txBody>
      </p:sp>
      <p:sp>
        <p:nvSpPr>
          <p:cNvPr id="5" name="Rounded Rectangle 4"/>
          <p:cNvSpPr/>
          <p:nvPr/>
        </p:nvSpPr>
        <p:spPr>
          <a:xfrm>
            <a:off x="2194559" y="982434"/>
            <a:ext cx="7276011" cy="1695460"/>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4400" dirty="0" smtClean="0">
                <a:effectLst/>
                <a:ea typeface="Calibri" panose="020F0502020204030204" pitchFamily="34" charset="0"/>
                <a:cs typeface="Times New Roman" panose="02020603050405020304" pitchFamily="18" charset="0"/>
              </a:rPr>
              <a:t>BTEC HIGHER NATIONALS</a:t>
            </a:r>
            <a:endParaRPr lang="en-US" sz="4400" dirty="0">
              <a:effectLst/>
              <a:ea typeface="Calibri" panose="020F0502020204030204" pitchFamily="34" charset="0"/>
              <a:cs typeface="Times New Roman" panose="02020603050405020304" pitchFamily="18" charset="0"/>
            </a:endParaRPr>
          </a:p>
        </p:txBody>
      </p:sp>
      <p:sp>
        <p:nvSpPr>
          <p:cNvPr id="6" name="Rectangle 5"/>
          <p:cNvSpPr/>
          <p:nvPr/>
        </p:nvSpPr>
        <p:spPr>
          <a:xfrm>
            <a:off x="3486920" y="3244334"/>
            <a:ext cx="5218160" cy="646331"/>
          </a:xfrm>
          <a:prstGeom prst="rect">
            <a:avLst/>
          </a:prstGeom>
        </p:spPr>
        <p:txBody>
          <a:bodyPr wrap="none">
            <a:spAutoFit/>
          </a:bodyPr>
          <a:lstStyle/>
          <a:p>
            <a:r>
              <a:rPr lang="en-US" dirty="0">
                <a:hlinkClick r:id="rId3"/>
              </a:rPr>
              <a:t>https://</a:t>
            </a:r>
            <a:r>
              <a:rPr lang="en-US" dirty="0" smtClean="0">
                <a:hlinkClick r:id="rId3"/>
              </a:rPr>
              <a:t>www.youtube.com/watch?v=uuyynIBDgeU</a:t>
            </a:r>
            <a:endParaRPr lang="en-US" dirty="0" smtClean="0"/>
          </a:p>
          <a:p>
            <a:endParaRPr lang="en-US" dirty="0"/>
          </a:p>
        </p:txBody>
      </p:sp>
    </p:spTree>
    <p:extLst>
      <p:ext uri="{BB962C8B-B14F-4D97-AF65-F5344CB8AC3E}">
        <p14:creationId xmlns:p14="http://schemas.microsoft.com/office/powerpoint/2010/main" val="1137148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8772" y="170101"/>
            <a:ext cx="7060019" cy="11589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smtClean="0"/>
              <a:t>Approved Full  Awards</a:t>
            </a:r>
          </a:p>
          <a:p>
            <a:pPr algn="ctr"/>
            <a:r>
              <a:rPr lang="en-US" sz="3200" b="1" dirty="0" smtClean="0"/>
              <a:t> BTEC HN (RQF)</a:t>
            </a:r>
            <a:endParaRPr lang="en-US" sz="3200" b="1" dirty="0"/>
          </a:p>
        </p:txBody>
      </p:sp>
      <p:sp>
        <p:nvSpPr>
          <p:cNvPr id="5" name="Rectangle 4"/>
          <p:cNvSpPr/>
          <p:nvPr/>
        </p:nvSpPr>
        <p:spPr>
          <a:xfrm>
            <a:off x="182880" y="1528355"/>
            <a:ext cx="3689364" cy="1400322"/>
          </a:xfrm>
          <a:prstGeom prst="rect">
            <a:avLst/>
          </a:prstGeom>
          <a:solidFill>
            <a:srgbClr val="00B0F0"/>
          </a:solidFill>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2800" b="1" dirty="0" smtClean="0">
                <a:effectLst/>
                <a:ea typeface="Calibri" panose="020F0502020204030204" pitchFamily="34" charset="0"/>
                <a:cs typeface="Times New Roman" panose="02020603050405020304" pitchFamily="18" charset="0"/>
              </a:rPr>
              <a:t>Construction And The Built Environment</a:t>
            </a:r>
            <a:endParaRPr lang="en-US" sz="2800" b="1" dirty="0">
              <a:effectLst/>
              <a:ea typeface="Calibri" panose="020F0502020204030204" pitchFamily="34" charset="0"/>
              <a:cs typeface="Times New Roman" panose="02020603050405020304" pitchFamily="18" charset="0"/>
            </a:endParaRPr>
          </a:p>
        </p:txBody>
      </p:sp>
      <p:sp>
        <p:nvSpPr>
          <p:cNvPr id="6" name="Rectangle 5"/>
          <p:cNvSpPr/>
          <p:nvPr/>
        </p:nvSpPr>
        <p:spPr>
          <a:xfrm>
            <a:off x="4389249" y="1779992"/>
            <a:ext cx="3257550" cy="876300"/>
          </a:xfrm>
          <a:prstGeom prst="rect">
            <a:avLst/>
          </a:prstGeom>
          <a:solidFill>
            <a:srgbClr val="FF0000"/>
          </a:solidFill>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3200" b="1" dirty="0" smtClean="0">
                <a:ea typeface="Calibri" panose="020F0502020204030204" pitchFamily="34" charset="0"/>
                <a:cs typeface="Times New Roman" panose="02020603050405020304" pitchFamily="18" charset="0"/>
              </a:rPr>
              <a:t>Engineering</a:t>
            </a:r>
            <a:endParaRPr lang="en-US" sz="3200" b="1" dirty="0">
              <a:effectLst/>
              <a:ea typeface="Calibri" panose="020F0502020204030204" pitchFamily="34" charset="0"/>
              <a:cs typeface="Times New Roman" panose="02020603050405020304" pitchFamily="18" charset="0"/>
            </a:endParaRPr>
          </a:p>
        </p:txBody>
      </p:sp>
      <p:sp>
        <p:nvSpPr>
          <p:cNvPr id="7" name="Rectangle 6"/>
          <p:cNvSpPr/>
          <p:nvPr/>
        </p:nvSpPr>
        <p:spPr>
          <a:xfrm>
            <a:off x="8100016" y="1760826"/>
            <a:ext cx="3257550" cy="876300"/>
          </a:xfrm>
          <a:prstGeom prst="rec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3200" b="1" dirty="0" smtClean="0">
                <a:ea typeface="Calibri" panose="020F0502020204030204" pitchFamily="34" charset="0"/>
                <a:cs typeface="Times New Roman" panose="02020603050405020304" pitchFamily="18" charset="0"/>
              </a:rPr>
              <a:t>Computing</a:t>
            </a:r>
            <a:endParaRPr lang="en-US" sz="3200" b="1" dirty="0">
              <a:effectLst/>
              <a:ea typeface="Calibri" panose="020F0502020204030204" pitchFamily="34" charset="0"/>
              <a:cs typeface="Times New Roman" panose="02020603050405020304" pitchFamily="18" charset="0"/>
            </a:endParaRPr>
          </a:p>
        </p:txBody>
      </p:sp>
      <p:sp>
        <p:nvSpPr>
          <p:cNvPr id="8" name="Oval 7"/>
          <p:cNvSpPr/>
          <p:nvPr/>
        </p:nvSpPr>
        <p:spPr>
          <a:xfrm>
            <a:off x="4389249" y="2928677"/>
            <a:ext cx="3340621" cy="14214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HNC </a:t>
            </a:r>
          </a:p>
          <a:p>
            <a:pPr algn="ctr"/>
            <a:r>
              <a:rPr lang="en-US" sz="2800" b="1" dirty="0" smtClean="0">
                <a:solidFill>
                  <a:schemeClr val="tx1"/>
                </a:solidFill>
              </a:rPr>
              <a:t> 8 UNITS L4</a:t>
            </a:r>
            <a:endParaRPr lang="en-US" sz="2800" b="1" dirty="0">
              <a:solidFill>
                <a:schemeClr val="tx1"/>
              </a:solidFill>
            </a:endParaRPr>
          </a:p>
        </p:txBody>
      </p:sp>
      <p:sp>
        <p:nvSpPr>
          <p:cNvPr id="9" name="Oval 8"/>
          <p:cNvSpPr/>
          <p:nvPr/>
        </p:nvSpPr>
        <p:spPr>
          <a:xfrm>
            <a:off x="4447838" y="4969461"/>
            <a:ext cx="3082949" cy="14214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HND </a:t>
            </a:r>
          </a:p>
          <a:p>
            <a:pPr algn="ctr"/>
            <a:r>
              <a:rPr lang="en-US" sz="2800" b="1" dirty="0" smtClean="0">
                <a:solidFill>
                  <a:schemeClr val="tx1"/>
                </a:solidFill>
              </a:rPr>
              <a:t> 8 UNITS L5</a:t>
            </a:r>
            <a:endParaRPr lang="en-US" sz="2800" b="1" dirty="0">
              <a:solidFill>
                <a:schemeClr val="tx1"/>
              </a:solidFill>
            </a:endParaRPr>
          </a:p>
        </p:txBody>
      </p:sp>
      <p:sp>
        <p:nvSpPr>
          <p:cNvPr id="10" name="Right Arrow 9"/>
          <p:cNvSpPr/>
          <p:nvPr/>
        </p:nvSpPr>
        <p:spPr>
          <a:xfrm>
            <a:off x="7592941" y="5546877"/>
            <a:ext cx="890187" cy="266644"/>
          </a:xfrm>
          <a:prstGeom prst="rightArrow">
            <a:avLst/>
          </a:prstGeom>
          <a:solidFill>
            <a:srgbClr val="1DE113"/>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497347" y="4441838"/>
            <a:ext cx="1221197" cy="4850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solidFill>
                  <a:srgbClr val="00B050"/>
                </a:solidFill>
              </a:rPr>
              <a:t>Progression GPA 2.3</a:t>
            </a:r>
            <a:endParaRPr lang="en-US" sz="1200" b="1" dirty="0">
              <a:solidFill>
                <a:srgbClr val="00B050"/>
              </a:solidFill>
            </a:endParaRPr>
          </a:p>
        </p:txBody>
      </p:sp>
      <p:sp>
        <p:nvSpPr>
          <p:cNvPr id="16" name="Oval 15"/>
          <p:cNvSpPr/>
          <p:nvPr/>
        </p:nvSpPr>
        <p:spPr>
          <a:xfrm>
            <a:off x="8506739" y="4969461"/>
            <a:ext cx="2424225" cy="14214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HTU BSc</a:t>
            </a:r>
            <a:endParaRPr lang="en-US" sz="2800" b="1" dirty="0">
              <a:solidFill>
                <a:srgbClr val="FF0000"/>
              </a:solidFill>
            </a:endParaRPr>
          </a:p>
        </p:txBody>
      </p:sp>
      <p:sp>
        <p:nvSpPr>
          <p:cNvPr id="17" name="Down Arrow 16"/>
          <p:cNvSpPr/>
          <p:nvPr/>
        </p:nvSpPr>
        <p:spPr>
          <a:xfrm>
            <a:off x="5879807" y="4382051"/>
            <a:ext cx="265814" cy="544877"/>
          </a:xfrm>
          <a:prstGeom prst="downArrow">
            <a:avLst/>
          </a:prstGeom>
          <a:solidFill>
            <a:srgbClr val="1DE113"/>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285542" y="4717048"/>
            <a:ext cx="1221197" cy="521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solidFill>
                  <a:srgbClr val="00B050"/>
                </a:solidFill>
              </a:rPr>
              <a:t>Progression GPA 2.6</a:t>
            </a:r>
            <a:endParaRPr lang="en-US" sz="1200" b="1" dirty="0">
              <a:solidFill>
                <a:srgbClr val="00B050"/>
              </a:solidFill>
            </a:endParaRPr>
          </a:p>
        </p:txBody>
      </p:sp>
      <p:cxnSp>
        <p:nvCxnSpPr>
          <p:cNvPr id="20" name="Elbow Connector 19"/>
          <p:cNvCxnSpPr>
            <a:stCxn id="5" idx="3"/>
            <a:endCxn id="8" idx="2"/>
          </p:cNvCxnSpPr>
          <p:nvPr/>
        </p:nvCxnSpPr>
        <p:spPr>
          <a:xfrm>
            <a:off x="3872244" y="2228516"/>
            <a:ext cx="517005" cy="1410899"/>
          </a:xfrm>
          <a:prstGeom prst="bentConnector3">
            <a:avLst>
              <a:gd name="adj1" fmla="val 50000"/>
            </a:avLst>
          </a:prstGeom>
          <a:ln w="38100">
            <a:solidFill>
              <a:schemeClr val="accent3">
                <a:lumMod val="75000"/>
              </a:schemeClr>
            </a:solidFill>
          </a:ln>
        </p:spPr>
        <p:style>
          <a:lnRef idx="1">
            <a:schemeClr val="dk1"/>
          </a:lnRef>
          <a:fillRef idx="0">
            <a:schemeClr val="dk1"/>
          </a:fillRef>
          <a:effectRef idx="0">
            <a:schemeClr val="dk1"/>
          </a:effectRef>
          <a:fontRef idx="minor">
            <a:schemeClr val="tx1"/>
          </a:fontRef>
        </p:style>
      </p:cxnSp>
      <p:cxnSp>
        <p:nvCxnSpPr>
          <p:cNvPr id="27" name="Elbow Connector 26"/>
          <p:cNvCxnSpPr>
            <a:stCxn id="7" idx="1"/>
            <a:endCxn id="8" idx="6"/>
          </p:cNvCxnSpPr>
          <p:nvPr/>
        </p:nvCxnSpPr>
        <p:spPr>
          <a:xfrm rot="10800000" flipV="1">
            <a:off x="7729870" y="2198975"/>
            <a:ext cx="370146" cy="1440439"/>
          </a:xfrm>
          <a:prstGeom prst="bentConnector3">
            <a:avLst/>
          </a:prstGeom>
          <a:ln w="38100">
            <a:solidFill>
              <a:schemeClr val="accent3">
                <a:lumMod val="75000"/>
              </a:schemeClr>
            </a:solidFill>
          </a:ln>
        </p:spPr>
        <p:style>
          <a:lnRef idx="1">
            <a:schemeClr val="dk1"/>
          </a:lnRef>
          <a:fillRef idx="0">
            <a:schemeClr val="dk1"/>
          </a:fillRef>
          <a:effectRef idx="0">
            <a:schemeClr val="dk1"/>
          </a:effectRef>
          <a:fontRef idx="minor">
            <a:schemeClr val="tx1"/>
          </a:fontRef>
        </p:style>
      </p:cxnSp>
      <p:sp>
        <p:nvSpPr>
          <p:cNvPr id="31" name="Down Arrow 30"/>
          <p:cNvSpPr/>
          <p:nvPr/>
        </p:nvSpPr>
        <p:spPr>
          <a:xfrm>
            <a:off x="5858536" y="2656292"/>
            <a:ext cx="287078" cy="272385"/>
          </a:xfrm>
          <a:prstGeom prst="downArrow">
            <a:avLst/>
          </a:prstGeom>
          <a:solidFill>
            <a:srgbClr val="92D050"/>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816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207502" y="159844"/>
            <a:ext cx="4895850" cy="81915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2400" b="1" dirty="0">
                <a:solidFill>
                  <a:srgbClr val="000000"/>
                </a:solidFill>
                <a:effectLst/>
                <a:ea typeface="Calibri" panose="020F0502020204030204" pitchFamily="34" charset="0"/>
                <a:cs typeface="Times New Roman" panose="02020603050405020304" pitchFamily="18" charset="0"/>
              </a:rPr>
              <a:t>Roles and Responsibilities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000000"/>
                </a:solidFill>
                <a:effectLst/>
                <a:ea typeface="Calibri" panose="020F0502020204030204" pitchFamily="34" charset="0"/>
                <a:cs typeface="Times New Roman" panose="02020603050405020304" pitchFamily="18" charset="0"/>
              </a:rPr>
              <a:t>In the IV Process</a:t>
            </a:r>
            <a:endParaRPr lang="en-US" sz="1100" dirty="0">
              <a:effectLst/>
              <a:ea typeface="Calibri" panose="020F0502020204030204" pitchFamily="34" charset="0"/>
              <a:cs typeface="Times New Roman" panose="02020603050405020304" pitchFamily="18" charset="0"/>
            </a:endParaRPr>
          </a:p>
        </p:txBody>
      </p:sp>
      <p:sp>
        <p:nvSpPr>
          <p:cNvPr id="6" name="Rectangle 5"/>
          <p:cNvSpPr/>
          <p:nvPr/>
        </p:nvSpPr>
        <p:spPr>
          <a:xfrm>
            <a:off x="4068214" y="1228552"/>
            <a:ext cx="3257550" cy="876300"/>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600" b="1" dirty="0">
                <a:solidFill>
                  <a:srgbClr val="000000"/>
                </a:solidFill>
                <a:effectLst/>
                <a:ea typeface="Calibri" panose="020F0502020204030204" pitchFamily="34" charset="0"/>
                <a:cs typeface="Times New Roman" panose="02020603050405020304" pitchFamily="18" charset="0"/>
              </a:rPr>
              <a:t>Senior Manager</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rgbClr val="000000"/>
                </a:solidFill>
                <a:effectLst/>
                <a:ea typeface="Calibri" panose="020F0502020204030204" pitchFamily="34" charset="0"/>
                <a:cs typeface="Times New Roman" panose="02020603050405020304" pitchFamily="18" charset="0"/>
              </a:rPr>
              <a:t>Head of Center</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solidFill>
                  <a:srgbClr val="000000"/>
                </a:solidFill>
                <a:effectLst/>
                <a:ea typeface="Calibri" panose="020F0502020204030204" pitchFamily="34" charset="0"/>
                <a:cs typeface="Times New Roman" panose="02020603050405020304" pitchFamily="18" charset="0"/>
              </a:rPr>
              <a:t>HTU President</a:t>
            </a:r>
            <a:endParaRPr lang="en-US" sz="1100" dirty="0">
              <a:effectLst/>
              <a:ea typeface="Calibri" panose="020F0502020204030204" pitchFamily="34" charset="0"/>
              <a:cs typeface="Times New Roman" panose="02020603050405020304" pitchFamily="18" charset="0"/>
            </a:endParaRPr>
          </a:p>
        </p:txBody>
      </p:sp>
      <p:sp>
        <p:nvSpPr>
          <p:cNvPr id="7" name="Rectangle 6"/>
          <p:cNvSpPr/>
          <p:nvPr/>
        </p:nvSpPr>
        <p:spPr>
          <a:xfrm>
            <a:off x="4730201" y="2427316"/>
            <a:ext cx="1933575" cy="602239"/>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dirty="0">
                <a:effectLst/>
                <a:ea typeface="Calibri" panose="020F0502020204030204" pitchFamily="34" charset="0"/>
                <a:cs typeface="Times New Roman" panose="02020603050405020304" pitchFamily="18" charset="0"/>
              </a:rPr>
              <a:t>Quality  Assurance Nominee</a:t>
            </a:r>
            <a:endParaRPr lang="en-US" sz="1100" dirty="0">
              <a:effectLst/>
              <a:ea typeface="Calibri" panose="020F0502020204030204" pitchFamily="34" charset="0"/>
              <a:cs typeface="Times New Roman" panose="02020603050405020304" pitchFamily="18" charset="0"/>
            </a:endParaRPr>
          </a:p>
        </p:txBody>
      </p:sp>
      <p:sp>
        <p:nvSpPr>
          <p:cNvPr id="8" name="Rectangle 7"/>
          <p:cNvSpPr/>
          <p:nvPr/>
        </p:nvSpPr>
        <p:spPr>
          <a:xfrm>
            <a:off x="7832493" y="1984230"/>
            <a:ext cx="2495550" cy="667530"/>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b="1" dirty="0" smtClean="0">
                <a:effectLst/>
                <a:ea typeface="Calibri" panose="020F0502020204030204" pitchFamily="34" charset="0"/>
                <a:cs typeface="Times New Roman" panose="02020603050405020304" pitchFamily="18" charset="0"/>
              </a:rPr>
              <a:t>ISV (EE)</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ea typeface="Calibri" panose="020F0502020204030204" pitchFamily="34" charset="0"/>
                <a:cs typeface="Times New Roman" panose="02020603050405020304" pitchFamily="18" charset="0"/>
              </a:rPr>
              <a:t>International Standard Verifier</a:t>
            </a:r>
            <a:endParaRPr lang="en-US" sz="1100" dirty="0">
              <a:effectLst/>
              <a:ea typeface="Calibri" panose="020F0502020204030204" pitchFamily="34" charset="0"/>
              <a:cs typeface="Times New Roman" panose="02020603050405020304" pitchFamily="18" charset="0"/>
            </a:endParaRPr>
          </a:p>
        </p:txBody>
      </p:sp>
      <p:sp>
        <p:nvSpPr>
          <p:cNvPr id="9" name="Rectangle 8"/>
          <p:cNvSpPr/>
          <p:nvPr/>
        </p:nvSpPr>
        <p:spPr>
          <a:xfrm>
            <a:off x="4720676" y="3311715"/>
            <a:ext cx="1943100" cy="571500"/>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b="1" dirty="0">
                <a:effectLst/>
                <a:ea typeface="Calibri" panose="020F0502020204030204" pitchFamily="34" charset="0"/>
                <a:cs typeface="Times New Roman" panose="02020603050405020304" pitchFamily="18" charset="0"/>
              </a:rPr>
              <a:t>Examination Officer</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ea typeface="Calibri" panose="020F0502020204030204" pitchFamily="34" charset="0"/>
                <a:cs typeface="Times New Roman" panose="02020603050405020304" pitchFamily="18" charset="0"/>
              </a:rPr>
              <a:t>(</a:t>
            </a:r>
            <a:r>
              <a:rPr lang="en-US" sz="1400" b="1" dirty="0" smtClean="0">
                <a:effectLst/>
                <a:ea typeface="Calibri" panose="020F0502020204030204" pitchFamily="34" charset="0"/>
                <a:cs typeface="Times New Roman" panose="02020603050405020304" pitchFamily="18" charset="0"/>
              </a:rPr>
              <a:t>Registrar or Admin)</a:t>
            </a:r>
            <a:endParaRPr lang="en-US" sz="1100" dirty="0">
              <a:effectLst/>
              <a:ea typeface="Calibri" panose="020F0502020204030204" pitchFamily="34" charset="0"/>
              <a:cs typeface="Times New Roman" panose="02020603050405020304" pitchFamily="18" charset="0"/>
            </a:endParaRPr>
          </a:p>
        </p:txBody>
      </p:sp>
      <p:sp>
        <p:nvSpPr>
          <p:cNvPr id="10" name="Rectangle 9"/>
          <p:cNvSpPr/>
          <p:nvPr/>
        </p:nvSpPr>
        <p:spPr>
          <a:xfrm>
            <a:off x="8133655" y="3963872"/>
            <a:ext cx="1943100" cy="947761"/>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b="1" dirty="0">
                <a:effectLst/>
                <a:ea typeface="Calibri" panose="020F0502020204030204" pitchFamily="34" charset="0"/>
                <a:cs typeface="Times New Roman" panose="02020603050405020304" pitchFamily="18" charset="0"/>
              </a:rPr>
              <a:t>Lead Internal </a:t>
            </a:r>
            <a:r>
              <a:rPr lang="en-US" sz="1400" b="1" dirty="0" smtClean="0">
                <a:effectLst/>
                <a:ea typeface="Calibri" panose="020F0502020204030204" pitchFamily="34" charset="0"/>
                <a:cs typeface="Times New Roman" panose="02020603050405020304" pitchFamily="18" charset="0"/>
              </a:rPr>
              <a:t>verifier (LIV)</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ea typeface="Calibri" panose="020F0502020204030204" pitchFamily="34" charset="0"/>
                <a:cs typeface="Times New Roman" panose="02020603050405020304" pitchFamily="18" charset="0"/>
              </a:rPr>
              <a:t>(Dept. </a:t>
            </a:r>
            <a:r>
              <a:rPr lang="en-US" sz="1400" b="1" dirty="0" smtClean="0">
                <a:effectLst/>
                <a:ea typeface="Calibri" panose="020F0502020204030204" pitchFamily="34" charset="0"/>
                <a:cs typeface="Times New Roman" panose="02020603050405020304" pitchFamily="18" charset="0"/>
              </a:rPr>
              <a:t>Chair – Subject Specialist)</a:t>
            </a:r>
            <a:endParaRPr lang="en-US" sz="1100" dirty="0">
              <a:effectLst/>
              <a:ea typeface="Calibri" panose="020F0502020204030204" pitchFamily="34" charset="0"/>
              <a:cs typeface="Times New Roman" panose="02020603050405020304" pitchFamily="18" charset="0"/>
            </a:endParaRPr>
          </a:p>
        </p:txBody>
      </p:sp>
      <p:sp>
        <p:nvSpPr>
          <p:cNvPr id="11" name="Rectangle 10"/>
          <p:cNvSpPr/>
          <p:nvPr/>
        </p:nvSpPr>
        <p:spPr>
          <a:xfrm>
            <a:off x="1610936" y="3965173"/>
            <a:ext cx="1943100" cy="681490"/>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b="1" dirty="0" err="1">
                <a:ea typeface="Calibri" panose="020F0502020204030204" pitchFamily="34" charset="0"/>
                <a:cs typeface="Times New Roman" panose="02020603050405020304" pitchFamily="18" charset="0"/>
              </a:rPr>
              <a:t>Programme</a:t>
            </a:r>
            <a:r>
              <a:rPr lang="en-US" sz="1400" b="1" dirty="0">
                <a:ea typeface="Calibri" panose="020F0502020204030204" pitchFamily="34" charset="0"/>
                <a:cs typeface="Times New Roman" panose="02020603050405020304" pitchFamily="18" charset="0"/>
              </a:rPr>
              <a:t> </a:t>
            </a:r>
            <a:r>
              <a:rPr lang="en-US" sz="1400" b="1" dirty="0" smtClean="0">
                <a:ea typeface="Calibri" panose="020F0502020204030204" pitchFamily="34" charset="0"/>
                <a:cs typeface="Times New Roman" panose="02020603050405020304" pitchFamily="18" charset="0"/>
              </a:rPr>
              <a:t>Leader (LIV)</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smtClean="0">
                <a:effectLst/>
                <a:ea typeface="Calibri" panose="020F0502020204030204" pitchFamily="34" charset="0"/>
                <a:cs typeface="Times New Roman" panose="02020603050405020304" pitchFamily="18" charset="0"/>
              </a:rPr>
              <a:t>(</a:t>
            </a:r>
            <a:r>
              <a:rPr lang="en-US" sz="1400" b="1" dirty="0" smtClean="0">
                <a:ea typeface="Calibri" panose="020F0502020204030204" pitchFamily="34" charset="0"/>
                <a:cs typeface="Times New Roman" panose="02020603050405020304" pitchFamily="18" charset="0"/>
              </a:rPr>
              <a:t>Dean</a:t>
            </a:r>
            <a:r>
              <a:rPr lang="en-US" sz="1400" b="1" dirty="0" smtClean="0">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p:txBody>
      </p:sp>
      <p:sp>
        <p:nvSpPr>
          <p:cNvPr id="12" name="Rectangle 11"/>
          <p:cNvSpPr/>
          <p:nvPr/>
        </p:nvSpPr>
        <p:spPr>
          <a:xfrm>
            <a:off x="4720676" y="4646663"/>
            <a:ext cx="2095500" cy="590550"/>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b="1" dirty="0">
                <a:effectLst/>
                <a:ea typeface="Calibri" panose="020F0502020204030204" pitchFamily="34" charset="0"/>
                <a:cs typeface="Times New Roman" panose="02020603050405020304" pitchFamily="18" charset="0"/>
              </a:rPr>
              <a:t>Internal verifier</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ea typeface="Calibri" panose="020F0502020204030204" pitchFamily="34" charset="0"/>
                <a:cs typeface="Times New Roman" panose="02020603050405020304" pitchFamily="18" charset="0"/>
              </a:rPr>
              <a:t>(Instructors and  Faculty)</a:t>
            </a:r>
            <a:endParaRPr lang="en-US" sz="1100" dirty="0">
              <a:effectLst/>
              <a:ea typeface="Calibri" panose="020F0502020204030204" pitchFamily="34" charset="0"/>
              <a:cs typeface="Times New Roman" panose="02020603050405020304" pitchFamily="18" charset="0"/>
            </a:endParaRPr>
          </a:p>
        </p:txBody>
      </p:sp>
      <p:sp>
        <p:nvSpPr>
          <p:cNvPr id="13" name="Rectangle 12"/>
          <p:cNvSpPr/>
          <p:nvPr/>
        </p:nvSpPr>
        <p:spPr>
          <a:xfrm>
            <a:off x="4730201" y="5407082"/>
            <a:ext cx="2095500" cy="627697"/>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b="1" dirty="0">
                <a:ea typeface="Calibri" panose="020F0502020204030204" pitchFamily="34" charset="0"/>
                <a:cs typeface="Times New Roman" panose="02020603050405020304" pitchFamily="18" charset="0"/>
              </a:rPr>
              <a:t>Assessors</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ea typeface="Calibri" panose="020F0502020204030204" pitchFamily="34" charset="0"/>
                <a:cs typeface="Times New Roman" panose="02020603050405020304" pitchFamily="18" charset="0"/>
              </a:rPr>
              <a:t>(Instructors and  Faculty)</a:t>
            </a:r>
            <a:endParaRPr lang="en-US" sz="1100" dirty="0">
              <a:effectLst/>
              <a:ea typeface="Calibri" panose="020F0502020204030204" pitchFamily="34" charset="0"/>
              <a:cs typeface="Times New Roman" panose="02020603050405020304" pitchFamily="18" charset="0"/>
            </a:endParaRPr>
          </a:p>
        </p:txBody>
      </p:sp>
      <p:sp>
        <p:nvSpPr>
          <p:cNvPr id="14" name="Rectangle 13"/>
          <p:cNvSpPr/>
          <p:nvPr/>
        </p:nvSpPr>
        <p:spPr>
          <a:xfrm>
            <a:off x="4730201" y="6229543"/>
            <a:ext cx="2095500" cy="375285"/>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Students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Elbow Connector 14"/>
          <p:cNvCxnSpPr/>
          <p:nvPr/>
        </p:nvCxnSpPr>
        <p:spPr>
          <a:xfrm flipV="1">
            <a:off x="6644638" y="2385535"/>
            <a:ext cx="1181100" cy="342900"/>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own Arrow 15"/>
          <p:cNvSpPr/>
          <p:nvPr/>
        </p:nvSpPr>
        <p:spPr>
          <a:xfrm>
            <a:off x="5587451" y="3063102"/>
            <a:ext cx="180975" cy="232282"/>
          </a:xfrm>
          <a:prstGeom prst="downArrow">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Down Arrow 16"/>
          <p:cNvSpPr/>
          <p:nvPr/>
        </p:nvSpPr>
        <p:spPr>
          <a:xfrm>
            <a:off x="5558876" y="2136784"/>
            <a:ext cx="219075" cy="285750"/>
          </a:xfrm>
          <a:prstGeom prst="downArrow">
            <a:avLst/>
          </a:prstGeom>
          <a:solidFill>
            <a:srgbClr val="00B05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8" name="Straight Connector 17"/>
          <p:cNvCxnSpPr>
            <a:stCxn id="11" idx="3"/>
            <a:endCxn id="3" idx="2"/>
          </p:cNvCxnSpPr>
          <p:nvPr/>
        </p:nvCxnSpPr>
        <p:spPr>
          <a:xfrm flipV="1">
            <a:off x="3554036" y="4237393"/>
            <a:ext cx="1120489" cy="68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52402" y="5237213"/>
            <a:ext cx="0" cy="153538"/>
          </a:xfrm>
          <a:prstGeom prst="line">
            <a:avLst/>
          </a:prstGeom>
          <a:noFill/>
          <a:ln w="28575" cap="flat" cmpd="sng" algn="ctr">
            <a:solidFill>
              <a:sysClr val="windowText" lastClr="000000"/>
            </a:solidFill>
            <a:prstDash val="solid"/>
            <a:miter lim="800000"/>
          </a:ln>
          <a:effectLst/>
        </p:spPr>
      </p:cxnSp>
      <p:cxnSp>
        <p:nvCxnSpPr>
          <p:cNvPr id="22" name="Straight Connector 21"/>
          <p:cNvCxnSpPr>
            <a:stCxn id="13" idx="2"/>
            <a:endCxn id="14" idx="0"/>
          </p:cNvCxnSpPr>
          <p:nvPr/>
        </p:nvCxnSpPr>
        <p:spPr>
          <a:xfrm>
            <a:off x="5777951" y="6034779"/>
            <a:ext cx="0" cy="194764"/>
          </a:xfrm>
          <a:prstGeom prst="line">
            <a:avLst/>
          </a:prstGeom>
          <a:noFill/>
          <a:ln w="28575" cap="flat" cmpd="sng" algn="ctr">
            <a:solidFill>
              <a:sysClr val="windowText" lastClr="000000"/>
            </a:solidFill>
            <a:prstDash val="solid"/>
            <a:miter lim="800000"/>
          </a:ln>
          <a:effectLst/>
        </p:spPr>
      </p:cxnSp>
      <p:sp>
        <p:nvSpPr>
          <p:cNvPr id="20" name="Down Arrow 19"/>
          <p:cNvSpPr/>
          <p:nvPr/>
        </p:nvSpPr>
        <p:spPr>
          <a:xfrm>
            <a:off x="5575500" y="995325"/>
            <a:ext cx="180975" cy="232282"/>
          </a:xfrm>
          <a:prstGeom prst="downArrow">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Oval 2"/>
          <p:cNvSpPr/>
          <p:nvPr/>
        </p:nvSpPr>
        <p:spPr>
          <a:xfrm>
            <a:off x="4674525" y="3963874"/>
            <a:ext cx="1992282" cy="5470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Assessment Board</a:t>
            </a:r>
          </a:p>
        </p:txBody>
      </p:sp>
      <p:cxnSp>
        <p:nvCxnSpPr>
          <p:cNvPr id="24" name="Straight Connector 23"/>
          <p:cNvCxnSpPr>
            <a:endCxn id="10" idx="1"/>
          </p:cNvCxnSpPr>
          <p:nvPr/>
        </p:nvCxnSpPr>
        <p:spPr>
          <a:xfrm>
            <a:off x="6663776" y="4223346"/>
            <a:ext cx="1469879" cy="2144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256333" y="2793226"/>
            <a:ext cx="2495550" cy="667530"/>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200" b="1" dirty="0" smtClean="0">
                <a:effectLst/>
                <a:ea typeface="Calibri" panose="020F0502020204030204" pitchFamily="34" charset="0"/>
                <a:cs typeface="Times New Roman" panose="02020603050405020304" pitchFamily="18" charset="0"/>
              </a:rPr>
              <a:t>PQO’s</a:t>
            </a:r>
          </a:p>
          <a:p>
            <a:pPr marL="0" marR="0" algn="ctr">
              <a:lnSpc>
                <a:spcPct val="107000"/>
              </a:lnSpc>
              <a:spcBef>
                <a:spcPts val="0"/>
              </a:spcBef>
              <a:spcAft>
                <a:spcPts val="0"/>
              </a:spcAft>
            </a:pPr>
            <a:r>
              <a:rPr lang="en-US" sz="1200" b="1" dirty="0" smtClean="0">
                <a:ea typeface="Calibri" panose="020F0502020204030204" pitchFamily="34" charset="0"/>
                <a:cs typeface="Times New Roman" panose="02020603050405020304" pitchFamily="18" charset="0"/>
              </a:rPr>
              <a:t>(Pearson Qualification Officers)</a:t>
            </a:r>
          </a:p>
          <a:p>
            <a:pPr marL="0" marR="0" algn="ctr">
              <a:lnSpc>
                <a:spcPct val="107000"/>
              </a:lnSpc>
              <a:spcBef>
                <a:spcPts val="0"/>
              </a:spcBef>
              <a:spcAft>
                <a:spcPts val="0"/>
              </a:spcAft>
            </a:pPr>
            <a:r>
              <a:rPr lang="en-US" sz="1200" b="1" dirty="0" smtClean="0">
                <a:effectLst/>
                <a:ea typeface="Calibri" panose="020F0502020204030204" pitchFamily="34" charset="0"/>
                <a:cs typeface="Times New Roman" panose="02020603050405020304" pitchFamily="18" charset="0"/>
              </a:rPr>
              <a:t>Assigned for each School</a:t>
            </a:r>
            <a:endParaRPr lang="en-US" sz="1200" b="1" dirty="0">
              <a:effectLst/>
              <a:ea typeface="Calibri" panose="020F0502020204030204" pitchFamily="34" charset="0"/>
              <a:cs typeface="Times New Roman" panose="02020603050405020304" pitchFamily="18" charset="0"/>
            </a:endParaRPr>
          </a:p>
        </p:txBody>
      </p:sp>
      <p:cxnSp>
        <p:nvCxnSpPr>
          <p:cNvPr id="26" name="Elbow Connector 25"/>
          <p:cNvCxnSpPr/>
          <p:nvPr/>
        </p:nvCxnSpPr>
        <p:spPr>
          <a:xfrm flipV="1">
            <a:off x="3820692" y="2838016"/>
            <a:ext cx="909509" cy="331896"/>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532558" y="1627785"/>
            <a:ext cx="1943100" cy="681490"/>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b="1" dirty="0" smtClean="0">
                <a:ea typeface="Calibri" panose="020F0502020204030204" pitchFamily="34" charset="0"/>
                <a:cs typeface="Times New Roman" panose="02020603050405020304" pitchFamily="18" charset="0"/>
              </a:rPr>
              <a:t>Dean’s Council</a:t>
            </a:r>
            <a:endParaRPr lang="en-US" dirty="0">
              <a:effectLst/>
              <a:ea typeface="Calibri" panose="020F0502020204030204" pitchFamily="34" charset="0"/>
              <a:cs typeface="Times New Roman" panose="02020603050405020304" pitchFamily="18" charset="0"/>
            </a:endParaRPr>
          </a:p>
        </p:txBody>
      </p:sp>
      <p:cxnSp>
        <p:nvCxnSpPr>
          <p:cNvPr id="27" name="Elbow Connector 26"/>
          <p:cNvCxnSpPr>
            <a:endCxn id="6" idx="1"/>
          </p:cNvCxnSpPr>
          <p:nvPr/>
        </p:nvCxnSpPr>
        <p:spPr>
          <a:xfrm flipV="1">
            <a:off x="3482413" y="1666702"/>
            <a:ext cx="585801" cy="470082"/>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9234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Essential</Template>
  <TotalTime>223704</TotalTime>
  <Words>2966</Words>
  <Application>Microsoft Office PowerPoint</Application>
  <PresentationFormat>Widescreen</PresentationFormat>
  <Paragraphs>449</Paragraphs>
  <Slides>40</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MS PGothic</vt:lpstr>
      <vt:lpstr>Arial</vt:lpstr>
      <vt:lpstr>Arial Black</vt:lpstr>
      <vt:lpstr>Calibri</vt:lpstr>
      <vt:lpstr>Lato Light</vt:lpstr>
      <vt:lpstr>Open Sans</vt:lpstr>
      <vt:lpstr>Playfair Display</vt:lpstr>
      <vt:lpstr>Soho Pro Heavy</vt:lpstr>
      <vt:lpstr>Symbol</vt:lpstr>
      <vt:lpstr>Times New Roman</vt:lpstr>
      <vt:lpstr>Essential</vt:lpstr>
      <vt:lpstr>HTU/ Pearson  CENTRE guidelines  TO QUALITY ASSURANCE</vt:lpstr>
      <vt:lpstr>So, What’s Are we Looking 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Internal QUALITY ASSURANCE </vt:lpstr>
      <vt:lpstr>Role of the External Examiner (EE)</vt:lpstr>
      <vt:lpstr>( Key IV Templates) – For students</vt:lpstr>
      <vt:lpstr>PowerPoint Presentation</vt:lpstr>
      <vt:lpstr>PowerPoint Presentation</vt:lpstr>
      <vt:lpstr>Learning Outcomes &amp; Assessment  Criteria</vt:lpstr>
      <vt:lpstr>An Assignment is:</vt:lpstr>
      <vt:lpstr>Unit Grading The Mastery Model is on the principle to  that  a  student muct  achieve ‘mastery’ of prerequisite knowledge or skill</vt:lpstr>
      <vt:lpstr>PowerPoint Presentation</vt:lpstr>
      <vt:lpstr>PowerPoint Presentation</vt:lpstr>
      <vt:lpstr>What is a grade? </vt:lpstr>
      <vt:lpstr>U n c l a s s I f I e d </vt:lpstr>
      <vt:lpstr>Quiz  For a UNIT with four learning outcomes, a student is awarded P, M, D, D. What is their overall unit grade?</vt:lpstr>
      <vt:lpstr>Assessment Process</vt:lpstr>
      <vt:lpstr>Assessment Process</vt:lpstr>
      <vt:lpstr>Assessment Process</vt:lpstr>
      <vt:lpstr>PowerPoint Presentation</vt:lpstr>
      <vt:lpstr>PowerPoint Presentation</vt:lpstr>
      <vt:lpstr> Formative assessment</vt:lpstr>
      <vt:lpstr> Summative assessment </vt:lpstr>
      <vt:lpstr>P l a g I a r I s m </vt:lpstr>
      <vt:lpstr>    Honor  System and Plagiarism Policy at HTU ( HTU Online Portal) </vt:lpstr>
      <vt:lpstr>                Can a student re-submit an assignment?  </vt:lpstr>
      <vt:lpstr>R e s u b m I s s I o n</vt:lpstr>
      <vt:lpstr>PowerPoint Presentation</vt:lpstr>
      <vt:lpstr>R e p e a t   U n I t S</vt:lpstr>
      <vt:lpstr>S t u d e n t    A p p e a l s </vt:lpstr>
      <vt:lpstr>S02 – Quality Assurance Verification Room</vt:lpstr>
      <vt:lpstr>GLOSSARY OF BTEC TERMINOLOGY ( useful links)</vt:lpstr>
      <vt:lpstr>FOR SUPPORT AND GUIDANCE  VISIT  THE    QULIATY ASSURANCE  UNIT  AT S11 </vt:lpstr>
      <vt:lpstr>IT  TAKES A VILLAGE AND A MIND SHIFT!!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rumiana bahova</dc:creator>
  <cp:lastModifiedBy>rumiana bahova</cp:lastModifiedBy>
  <cp:revision>601</cp:revision>
  <cp:lastPrinted>2019-09-30T10:22:48Z</cp:lastPrinted>
  <dcterms:created xsi:type="dcterms:W3CDTF">2018-06-24T07:17:17Z</dcterms:created>
  <dcterms:modified xsi:type="dcterms:W3CDTF">2019-10-22T12:56:03Z</dcterms:modified>
</cp:coreProperties>
</file>