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9"/>
  </p:notesMasterIdLst>
  <p:sldIdLst>
    <p:sldId id="256" r:id="rId2"/>
    <p:sldId id="257" r:id="rId3"/>
    <p:sldId id="286" r:id="rId4"/>
    <p:sldId id="258" r:id="rId5"/>
    <p:sldId id="259" r:id="rId6"/>
    <p:sldId id="260" r:id="rId7"/>
    <p:sldId id="261" r:id="rId8"/>
    <p:sldId id="262" r:id="rId9"/>
    <p:sldId id="263" r:id="rId10"/>
    <p:sldId id="264" r:id="rId11"/>
    <p:sldId id="276" r:id="rId12"/>
    <p:sldId id="281" r:id="rId13"/>
    <p:sldId id="282" r:id="rId14"/>
    <p:sldId id="283" r:id="rId15"/>
    <p:sldId id="284" r:id="rId16"/>
    <p:sldId id="287" r:id="rId17"/>
    <p:sldId id="285" r:id="rId18"/>
  </p:sldIdLst>
  <p:sldSz cx="9144000" cy="6858000" type="screen4x3"/>
  <p:notesSz cx="6858000" cy="9144000"/>
  <p:embeddedFontLst>
    <p:embeddedFont>
      <p:font typeface="Open Sans"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Playfair Display"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Edwards" initials="FE" lastIdx="0" clrIdx="0">
    <p:extLst>
      <p:ext uri="{19B8F6BF-5375-455C-9EA6-DF929625EA0E}">
        <p15:presenceInfo xmlns:p15="http://schemas.microsoft.com/office/powerpoint/2012/main" userId="S::Frank.Edwards@Pearson.com::e81047ec-d51e-445b-97c3-aa0f58cc7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A65648-9C6C-4C66-B7D1-2F66508BD369}">
  <a:tblStyle styleId="{AAA65648-9C6C-4C66-B7D1-2F66508BD3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p:cViewPr varScale="1">
        <p:scale>
          <a:sx n="69" d="100"/>
          <a:sy n="69" d="100"/>
        </p:scale>
        <p:origin x="13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24744" y="4343400"/>
            <a:ext cx="4608512"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qualifications.pearson.com/en/support/support-for-you/international-wbl/professional-bodies.html#main_accordion_entries_accordionentry_0_38107367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qualifications.pearson.com/en/support/support-for-you/international-wbl/professional-bodies.html#main_accordion_entries_accordionentry_1_1013821112" TargetMode="External"/><Relationship Id="rId5" Type="http://schemas.openxmlformats.org/officeDocument/2006/relationships/hyperlink" Target="https://qualifications.pearson.com/en/support/support-for-you/international-wbl/professional-bodies.html#main_accordion_entries_accordionentry_2_1961961046" TargetMode="External"/><Relationship Id="rId4" Type="http://schemas.openxmlformats.org/officeDocument/2006/relationships/hyperlink" Target="https://qualifications.pearson.com/en/support/support-for-you/international-wbl/professional-bodies.html#main_accordion_entries_accordionentry_103922606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qaa.ac.uk/international/transnational-education-revie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4: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00" name="Google Shape;200;p4:notes"/>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686e68cbc_0_241:notes"/>
          <p:cNvSpPr txBox="1">
            <a:spLocks noGrp="1"/>
          </p:cNvSpPr>
          <p:nvPr>
            <p:ph type="body" idx="1"/>
          </p:nvPr>
        </p:nvSpPr>
        <p:spPr>
          <a:xfrm>
            <a:off x="1135905" y="3985131"/>
            <a:ext cx="4653300" cy="3775800"/>
          </a:xfrm>
          <a:prstGeom prst="rect">
            <a:avLst/>
          </a:prstGeom>
          <a:noFill/>
          <a:ln>
            <a:noFill/>
          </a:ln>
        </p:spPr>
        <p:txBody>
          <a:bodyPr spcFirstLastPara="1" wrap="square" lIns="90550" tIns="90550" rIns="90550" bIns="90550" anchor="t" anchorCtr="0">
            <a:noAutofit/>
          </a:bodyPr>
          <a:lstStyle/>
          <a:p>
            <a:pPr marL="285750" lvl="0" indent="-266700" algn="l" rtl="0">
              <a:lnSpc>
                <a:spcPct val="100000"/>
              </a:lnSpc>
              <a:spcBef>
                <a:spcPts val="0"/>
              </a:spcBef>
              <a:spcAft>
                <a:spcPts val="0"/>
              </a:spcAft>
              <a:buClr>
                <a:srgbClr val="000000"/>
              </a:buClr>
              <a:buSzPts val="1100"/>
              <a:buFont typeface="Arial"/>
              <a:buChar char="•"/>
            </a:pPr>
            <a:r>
              <a:rPr lang="en-GB" sz="1400">
                <a:solidFill>
                  <a:srgbClr val="000000"/>
                </a:solidFill>
              </a:rPr>
              <a:t>Qualifications </a:t>
            </a:r>
            <a:r>
              <a:rPr lang="en-GB" sz="1400" b="1">
                <a:solidFill>
                  <a:srgbClr val="000000"/>
                </a:solidFill>
              </a:rPr>
              <a:t>developed in conjunction </a:t>
            </a:r>
            <a:r>
              <a:rPr lang="en-GB" sz="1400">
                <a:solidFill>
                  <a:srgbClr val="000000"/>
                </a:solidFill>
              </a:rPr>
              <a:t>with professional bodies/vendor qualifications.</a:t>
            </a:r>
            <a:endParaRPr sz="1400">
              <a:solidFill>
                <a:srgbClr val="000000"/>
              </a:solidFill>
            </a:endParaRPr>
          </a:p>
          <a:p>
            <a:pPr marL="285750" lvl="0" indent="-266700" algn="l" rtl="0">
              <a:lnSpc>
                <a:spcPct val="100000"/>
              </a:lnSpc>
              <a:spcBef>
                <a:spcPts val="0"/>
              </a:spcBef>
              <a:spcAft>
                <a:spcPts val="0"/>
              </a:spcAft>
              <a:buClr>
                <a:srgbClr val="000000"/>
              </a:buClr>
              <a:buSzPts val="1100"/>
              <a:buFont typeface="Arial"/>
              <a:buChar char="•"/>
            </a:pPr>
            <a:r>
              <a:rPr lang="en-GB" sz="1400" b="1">
                <a:solidFill>
                  <a:srgbClr val="000000"/>
                </a:solidFill>
              </a:rPr>
              <a:t>Units and selected specialist pathways are mapped </a:t>
            </a:r>
            <a:r>
              <a:rPr lang="en-GB" sz="1400">
                <a:solidFill>
                  <a:srgbClr val="000000"/>
                </a:solidFill>
              </a:rPr>
              <a:t>against Professional Bodies’ requirements; some have obtained</a:t>
            </a:r>
            <a:r>
              <a:rPr lang="en-GB" sz="1400" b="1">
                <a:solidFill>
                  <a:srgbClr val="000000"/>
                </a:solidFill>
              </a:rPr>
              <a:t> exemptions to facilitate routes to professional certification</a:t>
            </a:r>
            <a:r>
              <a:rPr lang="en-GB" sz="1400">
                <a:solidFill>
                  <a:srgbClr val="000000"/>
                </a:solidFill>
              </a:rPr>
              <a:t>.</a:t>
            </a:r>
            <a:endParaRPr b="1">
              <a:solidFill>
                <a:srgbClr val="000000"/>
              </a:solidFill>
            </a:endParaRPr>
          </a:p>
          <a:p>
            <a:pPr marL="0" marR="0" lvl="0" indent="0" algn="l" rtl="0">
              <a:lnSpc>
                <a:spcPct val="100000"/>
              </a:lnSpc>
              <a:spcBef>
                <a:spcPts val="0"/>
              </a:spcBef>
              <a:spcAft>
                <a:spcPts val="0"/>
              </a:spcAft>
              <a:buClr>
                <a:schemeClr val="dk1"/>
              </a:buClr>
              <a:buSzPts val="300"/>
              <a:buFont typeface="Arial"/>
              <a:buNone/>
            </a:pPr>
            <a:endParaRPr b="1">
              <a:solidFill>
                <a:srgbClr val="000000"/>
              </a:solidFill>
            </a:endParaRPr>
          </a:p>
          <a:p>
            <a:pPr marL="0" marR="0" lvl="0" indent="0" algn="l" rtl="0">
              <a:lnSpc>
                <a:spcPct val="100000"/>
              </a:lnSpc>
              <a:spcBef>
                <a:spcPts val="0"/>
              </a:spcBef>
              <a:spcAft>
                <a:spcPts val="0"/>
              </a:spcAft>
              <a:buClr>
                <a:schemeClr val="dk1"/>
              </a:buClr>
              <a:buSzPts val="300"/>
              <a:buFont typeface="Arial"/>
              <a:buNone/>
            </a:pPr>
            <a:r>
              <a:rPr lang="en-GB" sz="1200" b="1" i="0" u="none" strike="noStrike" cap="none">
                <a:solidFill>
                  <a:srgbClr val="000000"/>
                </a:solidFill>
                <a:latin typeface="Arial"/>
                <a:ea typeface="Arial"/>
                <a:cs typeface="Arial"/>
                <a:sym typeface="Arial"/>
              </a:rPr>
              <a:t>Units and specialist pathways selected are mapped against Professional Bodies’ requirements</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b="1" i="0" u="none" strike="noStrike" cap="none">
                <a:solidFill>
                  <a:srgbClr val="000000"/>
                </a:solidFill>
                <a:latin typeface="Arial"/>
                <a:ea typeface="Arial"/>
                <a:cs typeface="Arial"/>
                <a:sym typeface="Arial"/>
              </a:rPr>
              <a:t>Example: HN in Business</a:t>
            </a:r>
            <a:endParaRPr>
              <a:solidFill>
                <a:srgbClr val="000000"/>
              </a:solidFill>
            </a:endParaRPr>
          </a:p>
          <a:p>
            <a:pPr marL="0" marR="0" lvl="0" indent="0" algn="l" rtl="0">
              <a:lnSpc>
                <a:spcPct val="100000"/>
              </a:lnSpc>
              <a:spcBef>
                <a:spcPts val="0"/>
              </a:spcBef>
              <a:spcAft>
                <a:spcPts val="0"/>
              </a:spcAft>
              <a:buClr>
                <a:srgbClr val="000000"/>
              </a:buClr>
              <a:buSzPts val="1100"/>
              <a:buFont typeface="Open Sans"/>
              <a:buNone/>
            </a:pPr>
            <a:r>
              <a:rPr lang="en-GB" sz="1200" b="0" i="0" u="none" strike="noStrike" cap="none">
                <a:solidFill>
                  <a:srgbClr val="000000"/>
                </a:solidFill>
                <a:latin typeface="Open Sans"/>
                <a:ea typeface="Open Sans"/>
                <a:cs typeface="Open Sans"/>
                <a:sym typeface="Open Sans"/>
              </a:rPr>
              <a:t>The Level 5 Accounting and Finance pathway includes units that are recognised and accredited by </a:t>
            </a:r>
            <a:endParaRPr>
              <a:solidFill>
                <a:srgbClr val="000000"/>
              </a:solidFill>
            </a:endParaRPr>
          </a:p>
          <a:p>
            <a:pPr marL="0" marR="0" lvl="0" indent="0" algn="l" rtl="0">
              <a:lnSpc>
                <a:spcPct val="100000"/>
              </a:lnSpc>
              <a:spcBef>
                <a:spcPts val="0"/>
              </a:spcBef>
              <a:spcAft>
                <a:spcPts val="0"/>
              </a:spcAft>
              <a:buClr>
                <a:srgbClr val="000000"/>
              </a:buClr>
              <a:buSzPts val="1100"/>
              <a:buFont typeface="Open Sans"/>
              <a:buNone/>
            </a:pPr>
            <a:r>
              <a:rPr lang="en-GB" sz="1200" b="1" i="0" u="none" strike="noStrike" cap="none">
                <a:solidFill>
                  <a:srgbClr val="000000"/>
                </a:solidFill>
                <a:latin typeface="Open Sans"/>
                <a:ea typeface="Open Sans"/>
                <a:cs typeface="Open Sans"/>
                <a:sym typeface="Open Sans"/>
              </a:rPr>
              <a:t>ACCA (The Association of Chartered Certified Accountants):</a:t>
            </a:r>
            <a:endParaRPr>
              <a:solidFill>
                <a:srgbClr val="000000"/>
              </a:solidFill>
            </a:endParaRPr>
          </a:p>
          <a:p>
            <a:pPr marL="283033" marR="0" lvl="0" indent="-283033" algn="l" rtl="0">
              <a:lnSpc>
                <a:spcPct val="100000"/>
              </a:lnSpc>
              <a:spcBef>
                <a:spcPts val="0"/>
              </a:spcBef>
              <a:spcAft>
                <a:spcPts val="0"/>
              </a:spcAft>
              <a:buClr>
                <a:srgbClr val="000000"/>
              </a:buClr>
              <a:buSzPts val="300"/>
              <a:buFont typeface="Arial"/>
              <a:buChar char="•"/>
            </a:pPr>
            <a:r>
              <a:rPr lang="en-GB" sz="1200" b="0" i="0" u="none" strike="noStrike" cap="none">
                <a:solidFill>
                  <a:srgbClr val="000000"/>
                </a:solidFill>
                <a:latin typeface="Open Sans"/>
                <a:ea typeface="Open Sans"/>
                <a:cs typeface="Open Sans"/>
                <a:sym typeface="Open Sans"/>
              </a:rPr>
              <a:t>Exemption from 4 of a potential 9 papers which are part of the ACA qualification (Leads to Chartered Accountant status.</a:t>
            </a:r>
            <a:endParaRPr>
              <a:solidFill>
                <a:srgbClr val="000000"/>
              </a:solidFill>
            </a:endParaRPr>
          </a:p>
          <a:p>
            <a:pPr marL="0" marR="0" lvl="0" indent="0" algn="l" rtl="0">
              <a:lnSpc>
                <a:spcPct val="100000"/>
              </a:lnSpc>
              <a:spcBef>
                <a:spcPts val="0"/>
              </a:spcBef>
              <a:spcAft>
                <a:spcPts val="0"/>
              </a:spcAft>
              <a:buClr>
                <a:srgbClr val="000000"/>
              </a:buClr>
              <a:buSzPts val="1100"/>
              <a:buFont typeface="Open Sans"/>
              <a:buNone/>
            </a:pPr>
            <a:r>
              <a:rPr lang="en-GB" sz="1200" b="1" i="0" u="none" strike="noStrike" cap="none">
                <a:solidFill>
                  <a:srgbClr val="000000"/>
                </a:solidFill>
                <a:latin typeface="Open Sans"/>
                <a:ea typeface="Open Sans"/>
                <a:cs typeface="Open Sans"/>
                <a:sym typeface="Open Sans"/>
              </a:rPr>
              <a:t>CIMA (The Chartered Institute of Management Accountants):</a:t>
            </a:r>
            <a:endParaRPr>
              <a:solidFill>
                <a:srgbClr val="000000"/>
              </a:solidFill>
            </a:endParaRPr>
          </a:p>
          <a:p>
            <a:pPr marL="283033" marR="0" lvl="0" indent="-283033" algn="l" rtl="0">
              <a:lnSpc>
                <a:spcPct val="100000"/>
              </a:lnSpc>
              <a:spcBef>
                <a:spcPts val="0"/>
              </a:spcBef>
              <a:spcAft>
                <a:spcPts val="0"/>
              </a:spcAft>
              <a:buClr>
                <a:srgbClr val="000000"/>
              </a:buClr>
              <a:buSzPts val="300"/>
              <a:buFont typeface="Arial"/>
              <a:buChar char="•"/>
            </a:pPr>
            <a:r>
              <a:rPr lang="en-GB" sz="1200" b="0" i="0" u="none" strike="noStrike" cap="none">
                <a:solidFill>
                  <a:srgbClr val="000000"/>
                </a:solidFill>
                <a:latin typeface="Open Sans"/>
                <a:ea typeface="Open Sans"/>
                <a:cs typeface="Open Sans"/>
                <a:sym typeface="Open Sans"/>
              </a:rPr>
              <a:t>Exemption from 3 of the 4 papers that make up the Certificate in Business Accounting, needed for entry onto CIMA’s Professional qualification</a:t>
            </a:r>
            <a:endParaRPr>
              <a:solidFill>
                <a:srgbClr val="000000"/>
              </a:solidFill>
            </a:endParaRPr>
          </a:p>
          <a:p>
            <a:pPr marL="0" marR="0" lvl="0" indent="0" algn="l" rtl="0">
              <a:lnSpc>
                <a:spcPct val="100000"/>
              </a:lnSpc>
              <a:spcBef>
                <a:spcPts val="0"/>
              </a:spcBef>
              <a:spcAft>
                <a:spcPts val="0"/>
              </a:spcAft>
              <a:buClr>
                <a:srgbClr val="000000"/>
              </a:buClr>
              <a:buSzPts val="1100"/>
              <a:buFont typeface="Open Sans"/>
              <a:buNone/>
            </a:pPr>
            <a:r>
              <a:rPr lang="en-GB" sz="1200" b="1" i="0" u="none" strike="noStrike" cap="none">
                <a:solidFill>
                  <a:srgbClr val="000000"/>
                </a:solidFill>
                <a:latin typeface="Open Sans"/>
                <a:ea typeface="Open Sans"/>
                <a:cs typeface="Open Sans"/>
                <a:sym typeface="Open Sans"/>
              </a:rPr>
              <a:t>CIPD (Chartered Institute of Personnel and Development ):</a:t>
            </a:r>
            <a:endParaRPr>
              <a:solidFill>
                <a:srgbClr val="000000"/>
              </a:solidFill>
            </a:endParaRPr>
          </a:p>
          <a:p>
            <a:pPr marL="283033" marR="0" lvl="0" indent="-283033" algn="l" rtl="0">
              <a:lnSpc>
                <a:spcPct val="100000"/>
              </a:lnSpc>
              <a:spcBef>
                <a:spcPts val="0"/>
              </a:spcBef>
              <a:spcAft>
                <a:spcPts val="0"/>
              </a:spcAft>
              <a:buClr>
                <a:srgbClr val="000000"/>
              </a:buClr>
              <a:buSzPts val="300"/>
              <a:buFont typeface="Arial"/>
              <a:buChar char="•"/>
            </a:pPr>
            <a:r>
              <a:rPr lang="en-GB" sz="1200" b="0" i="0" u="none" strike="noStrike" cap="none">
                <a:solidFill>
                  <a:srgbClr val="000000"/>
                </a:solidFill>
                <a:latin typeface="Open Sans"/>
                <a:ea typeface="Open Sans"/>
                <a:cs typeface="Open Sans"/>
                <a:sym typeface="Open Sans"/>
              </a:rPr>
              <a:t>Exemption from 3 of a possible 11 units in the CIPD Level 5 Certificate in Human Resources Management </a:t>
            </a:r>
            <a:endParaRPr>
              <a:solidFill>
                <a:srgbClr val="000000"/>
              </a:solidFill>
            </a:endParaRPr>
          </a:p>
          <a:p>
            <a:pPr marL="283033" marR="0" lvl="0" indent="-283033" algn="l" rtl="0">
              <a:lnSpc>
                <a:spcPct val="100000"/>
              </a:lnSpc>
              <a:spcBef>
                <a:spcPts val="0"/>
              </a:spcBef>
              <a:spcAft>
                <a:spcPts val="0"/>
              </a:spcAft>
              <a:buClr>
                <a:srgbClr val="000000"/>
              </a:buClr>
              <a:buSzPts val="300"/>
              <a:buFont typeface="Arial"/>
              <a:buChar char="•"/>
            </a:pPr>
            <a:r>
              <a:rPr lang="en-GB" sz="1200" b="0" i="0" u="none" strike="noStrike" cap="none">
                <a:solidFill>
                  <a:srgbClr val="000000"/>
                </a:solidFill>
                <a:latin typeface="Open Sans"/>
                <a:ea typeface="Open Sans"/>
                <a:cs typeface="Open Sans"/>
                <a:sym typeface="Open Sans"/>
              </a:rPr>
              <a:t>Exemption from 3 of a possible 13 units in the CIPD Level 5 Diploma in Human Resources Management</a:t>
            </a:r>
            <a:endParaRPr>
              <a:solidFill>
                <a:srgbClr val="000000"/>
              </a:solidFill>
            </a:endParaRPr>
          </a:p>
          <a:p>
            <a:pPr marL="0" marR="0" lvl="0" indent="0" algn="l" rtl="0">
              <a:lnSpc>
                <a:spcPct val="100000"/>
              </a:lnSpc>
              <a:spcBef>
                <a:spcPts val="0"/>
              </a:spcBef>
              <a:spcAft>
                <a:spcPts val="0"/>
              </a:spcAft>
              <a:buClr>
                <a:srgbClr val="000000"/>
              </a:buClr>
              <a:buSzPts val="1100"/>
              <a:buFont typeface="Open Sans"/>
              <a:buNone/>
            </a:pPr>
            <a:r>
              <a:rPr lang="en-GB" sz="1200" b="1" i="0" u="none" strike="noStrike" cap="none">
                <a:solidFill>
                  <a:srgbClr val="000000"/>
                </a:solidFill>
                <a:latin typeface="Open Sans"/>
                <a:ea typeface="Open Sans"/>
                <a:cs typeface="Open Sans"/>
                <a:sym typeface="Open Sans"/>
              </a:rPr>
              <a:t>CIPS (Chartered Institute of Procurement and Supply)</a:t>
            </a:r>
            <a:endParaRPr/>
          </a:p>
          <a:p>
            <a:pPr marL="283033" marR="0" lvl="0" indent="-283033" algn="l" rtl="0">
              <a:lnSpc>
                <a:spcPct val="100000"/>
              </a:lnSpc>
              <a:spcBef>
                <a:spcPts val="0"/>
              </a:spcBef>
              <a:spcAft>
                <a:spcPts val="0"/>
              </a:spcAft>
              <a:buClr>
                <a:srgbClr val="000000"/>
              </a:buClr>
              <a:buSzPts val="300"/>
              <a:buFont typeface="Arial"/>
              <a:buChar char="•"/>
            </a:pPr>
            <a:r>
              <a:rPr lang="en-GB" sz="1200" b="0" i="0" u="none" strike="noStrike" cap="none">
                <a:solidFill>
                  <a:srgbClr val="000000"/>
                </a:solidFill>
                <a:latin typeface="Open Sans"/>
                <a:ea typeface="Open Sans"/>
                <a:cs typeface="Open Sans"/>
                <a:sym typeface="Open Sans"/>
              </a:rPr>
              <a:t>Exemption from 2 of the core units (total 5) to achieve </a:t>
            </a:r>
            <a:r>
              <a:rPr lang="en-GB" sz="1200" b="0" i="0" u="none" strike="noStrike" cap="none">
                <a:solidFill>
                  <a:schemeClr val="dk1"/>
                </a:solidFill>
                <a:latin typeface="Arial"/>
                <a:ea typeface="Arial"/>
                <a:cs typeface="Arial"/>
                <a:sym typeface="Arial"/>
              </a:rPr>
              <a:t>CIPS Level 5 Advanced Diploma in Procurement and Supply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1400"/>
              </a:spcBef>
              <a:spcAft>
                <a:spcPts val="0"/>
              </a:spcAft>
              <a:buClr>
                <a:schemeClr val="lt2"/>
              </a:buClr>
              <a:buSzPts val="1100"/>
              <a:buFont typeface="Arial"/>
              <a:buNone/>
            </a:pPr>
            <a:r>
              <a:rPr lang="en-GB" sz="1350">
                <a:solidFill>
                  <a:srgbClr val="141414"/>
                </a:solidFill>
                <a:latin typeface="Calibri"/>
                <a:ea typeface="Calibri"/>
                <a:cs typeface="Calibri"/>
                <a:sym typeface="Calibri"/>
              </a:rPr>
              <a:t>Letters of professional body recognition </a:t>
            </a:r>
            <a:endParaRPr sz="1350">
              <a:solidFill>
                <a:srgbClr val="141414"/>
              </a:solidFill>
              <a:latin typeface="Calibri"/>
              <a:ea typeface="Calibri"/>
              <a:cs typeface="Calibri"/>
              <a:sym typeface="Calibri"/>
            </a:endParaRPr>
          </a:p>
          <a:p>
            <a:pPr marL="0" lvl="0" indent="0" algn="l" rtl="0">
              <a:lnSpc>
                <a:spcPct val="115000"/>
              </a:lnSpc>
              <a:spcBef>
                <a:spcPts val="500"/>
              </a:spcBef>
              <a:spcAft>
                <a:spcPts val="0"/>
              </a:spcAft>
              <a:buClr>
                <a:schemeClr val="lt2"/>
              </a:buClr>
              <a:buSzPts val="1100"/>
              <a:buFont typeface="Arial"/>
              <a:buNone/>
            </a:pPr>
            <a:r>
              <a:rPr lang="en-GB" sz="1150" b="1" u="sng">
                <a:solidFill>
                  <a:schemeClr val="hlink"/>
                </a:solidFill>
                <a:latin typeface="Calibri"/>
                <a:ea typeface="Calibri"/>
                <a:cs typeface="Calibri"/>
                <a:sym typeface="Calibri"/>
                <a:hlinkClick r:id="rId3"/>
              </a:rPr>
              <a:t>China</a:t>
            </a:r>
            <a:endParaRPr sz="1150" b="1" u="sng">
              <a:solidFill>
                <a:schemeClr val="hlink"/>
              </a:solidFill>
              <a:latin typeface="Calibri"/>
              <a:ea typeface="Calibri"/>
              <a:cs typeface="Calibri"/>
              <a:sym typeface="Calibri"/>
              <a:hlinkClick r:id="rId3"/>
            </a:endParaRPr>
          </a:p>
          <a:p>
            <a:pPr marL="0" marR="0" lvl="0" indent="0" algn="l" rtl="0">
              <a:lnSpc>
                <a:spcPct val="100000"/>
              </a:lnSpc>
              <a:spcBef>
                <a:spcPts val="0"/>
              </a:spcBef>
              <a:spcAft>
                <a:spcPts val="0"/>
              </a:spcAft>
              <a:buClr>
                <a:schemeClr val="lt2"/>
              </a:buClr>
              <a:buSzPts val="1100"/>
              <a:buFont typeface="Arial"/>
              <a:buNone/>
            </a:pPr>
            <a:r>
              <a:rPr lang="en-GB" sz="1150" b="1" u="sng">
                <a:solidFill>
                  <a:schemeClr val="hlink"/>
                </a:solidFill>
                <a:latin typeface="Calibri"/>
                <a:ea typeface="Calibri"/>
                <a:cs typeface="Calibri"/>
                <a:sym typeface="Calibri"/>
                <a:hlinkClick r:id="rId4"/>
              </a:rPr>
              <a:t>Malaysia</a:t>
            </a:r>
            <a:endParaRPr sz="1150" b="1" u="sng">
              <a:solidFill>
                <a:schemeClr val="hlink"/>
              </a:solidFill>
              <a:latin typeface="Calibri"/>
              <a:ea typeface="Calibri"/>
              <a:cs typeface="Calibri"/>
              <a:sym typeface="Calibri"/>
              <a:hlinkClick r:id="rId4"/>
            </a:endParaRPr>
          </a:p>
          <a:p>
            <a:pPr marL="0" marR="0" lvl="0" indent="0" algn="l" rtl="0">
              <a:lnSpc>
                <a:spcPct val="100000"/>
              </a:lnSpc>
              <a:spcBef>
                <a:spcPts val="0"/>
              </a:spcBef>
              <a:spcAft>
                <a:spcPts val="0"/>
              </a:spcAft>
              <a:buClr>
                <a:schemeClr val="lt2"/>
              </a:buClr>
              <a:buSzPts val="1100"/>
              <a:buFont typeface="Arial"/>
              <a:buNone/>
            </a:pPr>
            <a:r>
              <a:rPr lang="en-GB" sz="1150" b="1" u="sng">
                <a:solidFill>
                  <a:schemeClr val="hlink"/>
                </a:solidFill>
                <a:latin typeface="Calibri"/>
                <a:ea typeface="Calibri"/>
                <a:cs typeface="Calibri"/>
                <a:sym typeface="Calibri"/>
                <a:hlinkClick r:id="rId5"/>
              </a:rPr>
              <a:t>Singapore</a:t>
            </a:r>
            <a:endParaRPr sz="1150" b="1" u="sng">
              <a:solidFill>
                <a:schemeClr val="hlink"/>
              </a:solidFill>
              <a:latin typeface="Calibri"/>
              <a:ea typeface="Calibri"/>
              <a:cs typeface="Calibri"/>
              <a:sym typeface="Calibri"/>
              <a:hlinkClick r:id="rId5"/>
            </a:endParaRPr>
          </a:p>
          <a:p>
            <a:pPr marL="0" marR="0" lvl="0" indent="0" algn="l" rtl="0">
              <a:lnSpc>
                <a:spcPct val="100000"/>
              </a:lnSpc>
              <a:spcBef>
                <a:spcPts val="0"/>
              </a:spcBef>
              <a:spcAft>
                <a:spcPts val="0"/>
              </a:spcAft>
              <a:buClr>
                <a:schemeClr val="lt2"/>
              </a:buClr>
              <a:buSzPts val="1100"/>
              <a:buFont typeface="Arial"/>
              <a:buNone/>
            </a:pPr>
            <a:r>
              <a:rPr lang="en-GB" sz="1150" b="1" u="sng">
                <a:solidFill>
                  <a:schemeClr val="hlink"/>
                </a:solidFill>
                <a:latin typeface="Calibri"/>
                <a:ea typeface="Calibri"/>
                <a:cs typeface="Calibri"/>
                <a:sym typeface="Calibri"/>
                <a:hlinkClick r:id="rId6"/>
              </a:rPr>
              <a:t>Global</a:t>
            </a:r>
            <a:endParaRPr sz="1150" b="1" u="sng">
              <a:solidFill>
                <a:schemeClr val="hlink"/>
              </a:solidFill>
              <a:latin typeface="Calibri"/>
              <a:ea typeface="Calibri"/>
              <a:cs typeface="Calibri"/>
              <a:sym typeface="Calibri"/>
              <a:hlinkClick r:id="rId6"/>
            </a:endParaRPr>
          </a:p>
          <a:p>
            <a:pPr marL="0" marR="0" lvl="0" indent="0" algn="l" rtl="0">
              <a:lnSpc>
                <a:spcPct val="100000"/>
              </a:lnSpc>
              <a:spcBef>
                <a:spcPts val="0"/>
              </a:spcBef>
              <a:spcAft>
                <a:spcPts val="0"/>
              </a:spcAft>
              <a:buClr>
                <a:schemeClr val="dk1"/>
              </a:buClr>
              <a:buSzPts val="1100"/>
              <a:buFont typeface="Arial"/>
              <a:buNone/>
            </a:pPr>
            <a:endParaRPr/>
          </a:p>
        </p:txBody>
      </p:sp>
      <p:sp>
        <p:nvSpPr>
          <p:cNvPr id="278" name="Google Shape;278;g7686e68cbc_0_241:notes"/>
          <p:cNvSpPr>
            <a:spLocks noGrp="1" noRot="1" noChangeAspect="1"/>
          </p:cNvSpPr>
          <p:nvPr>
            <p:ph type="sldImg" idx="2"/>
          </p:nvPr>
        </p:nvSpPr>
        <p:spPr>
          <a:xfrm>
            <a:off x="1365250" y="628650"/>
            <a:ext cx="4194175" cy="3146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686e68cbc_1_2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7686e68cbc_1_2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Beyond our Accredited (regulated) qualifications, we will work with employers to co-design qualifications to meet their specific training need, our expertise in vocational learning and development and capacity to turnaround high quality qualifications often to tight timescales means that we work efficiently to maximise value of the qualifications to employers.</a:t>
            </a:r>
            <a:endParaRPr/>
          </a:p>
        </p:txBody>
      </p:sp>
      <p:sp>
        <p:nvSpPr>
          <p:cNvPr id="400" name="Google Shape;400;g7686e68cbc_1_2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7678d4bd15_0_35: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g7678d4bd15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7686e68cbc_0_4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7686e68cbc_0_4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7686e68cbc_0_5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7686e68cbc_0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3:notes"/>
          <p:cNvSpPr txBox="1">
            <a:spLocks noGrp="1"/>
          </p:cNvSpPr>
          <p:nvPr>
            <p:ph type="body" idx="1"/>
          </p:nvPr>
        </p:nvSpPr>
        <p:spPr>
          <a:xfrm>
            <a:off x="1124744" y="4343400"/>
            <a:ext cx="4608512"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63:notes"/>
          <p:cNvSpPr txBox="1">
            <a:spLocks noGrp="1"/>
          </p:cNvSpPr>
          <p:nvPr>
            <p:ph type="body" idx="1"/>
          </p:nvPr>
        </p:nvSpPr>
        <p:spPr>
          <a:xfrm>
            <a:off x="1124744" y="4343400"/>
            <a:ext cx="4608512"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13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7:notes"/>
          <p:cNvSpPr txBox="1">
            <a:spLocks noGrp="1"/>
          </p:cNvSpPr>
          <p:nvPr>
            <p:ph type="body" idx="1"/>
          </p:nvPr>
        </p:nvSpPr>
        <p:spPr>
          <a:xfrm>
            <a:off x="1124744" y="4343400"/>
            <a:ext cx="4608512"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1124744" y="4343400"/>
            <a:ext cx="4608512"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1124744" y="4343400"/>
            <a:ext cx="4608512"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26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686e68cbc_2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686e68cbc_2_36: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7686e68cbc_2_36: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686e68cbc_2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686e68cbc_2_23: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Pearson has previously been involved in a number of </a:t>
            </a:r>
            <a:r>
              <a:rPr lang="en-GB" u="sng">
                <a:solidFill>
                  <a:schemeClr val="hlink"/>
                </a:solidFill>
                <a:hlinkClick r:id="rId3"/>
              </a:rPr>
              <a:t>QAA TNE reviews</a:t>
            </a:r>
            <a:r>
              <a:rPr lang="en-GB"/>
              <a:t> where the QAA has incorporated one or more of our providers (Caribbean, Ireland, Pakistan). </a:t>
            </a:r>
            <a:endParaRPr/>
          </a:p>
        </p:txBody>
      </p:sp>
      <p:sp>
        <p:nvSpPr>
          <p:cNvPr id="229" name="Google Shape;229;g7686e68cbc_2_23: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678d4bd15_0_6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7FA3"/>
                </a:solidFill>
              </a:rPr>
              <a:t>Standard QA model </a:t>
            </a:r>
            <a:r>
              <a:rPr lang="en-GB">
                <a:solidFill>
                  <a:srgbClr val="007FA3"/>
                </a:solidFill>
              </a:rPr>
              <a:t>- (see cycle in box) EE (International Standards Verifier -ISV) visits a centre </a:t>
            </a:r>
            <a:r>
              <a:rPr lang="en-GB" b="1">
                <a:solidFill>
                  <a:srgbClr val="007FA3"/>
                </a:solidFill>
              </a:rPr>
              <a:t>twice</a:t>
            </a:r>
            <a:r>
              <a:rPr lang="en-GB">
                <a:solidFill>
                  <a:srgbClr val="007FA3"/>
                </a:solidFill>
              </a:rPr>
              <a:t> each academic year until the centre has established a good QA profile and then visits go down to once per year. The centre visits and HN training are built into the QA cycle as needed by the centre or required by Pearson due to quality issues. </a:t>
            </a:r>
            <a:endParaRPr>
              <a:solidFill>
                <a:srgbClr val="007FA3"/>
              </a:solidFill>
            </a:endParaRPr>
          </a:p>
          <a:p>
            <a:pPr marL="0" lvl="0" indent="0" algn="l" rtl="0">
              <a:spcBef>
                <a:spcPts val="0"/>
              </a:spcBef>
              <a:spcAft>
                <a:spcPts val="0"/>
              </a:spcAft>
              <a:buNone/>
            </a:pPr>
            <a:endParaRPr b="1"/>
          </a:p>
          <a:p>
            <a:pPr marL="0" lvl="0" indent="0" algn="l" rtl="0">
              <a:spcBef>
                <a:spcPts val="0"/>
              </a:spcBef>
              <a:spcAft>
                <a:spcPts val="0"/>
              </a:spcAft>
              <a:buNone/>
            </a:pPr>
            <a:r>
              <a:rPr lang="en-GB" b="1"/>
              <a:t>Assessment Boards </a:t>
            </a:r>
            <a:r>
              <a:rPr lang="en-GB"/>
              <a:t> - meeting(s) to carry out an internal check on all student awards before certificates are claimed from Pearson. External Examiner can attend these meetings where possible, but must be sent the minutes of each meeting.</a:t>
            </a:r>
            <a:endParaRPr/>
          </a:p>
          <a:p>
            <a:pPr marL="0" lvl="0" indent="0" algn="l" rtl="0">
              <a:spcBef>
                <a:spcPts val="0"/>
              </a:spcBef>
              <a:spcAft>
                <a:spcPts val="0"/>
              </a:spcAft>
              <a:buNone/>
            </a:pPr>
            <a:endParaRPr/>
          </a:p>
          <a:p>
            <a:pPr marL="0" lvl="0" indent="0" algn="l" rtl="0">
              <a:spcBef>
                <a:spcPts val="0"/>
              </a:spcBef>
              <a:spcAft>
                <a:spcPts val="0"/>
              </a:spcAft>
              <a:buNone/>
            </a:pPr>
            <a:r>
              <a:rPr lang="en-GB" b="1"/>
              <a:t>Annual Student Survey </a:t>
            </a:r>
            <a:r>
              <a:rPr lang="en-GB"/>
              <a:t>- provides a voice to all HN students globally and responses go directly to Pearson. Provides invaluable feedback and feeds into our annual quality cycle, continuous improvement and efficacy metrics. If a centre has a sufficient number of responses, Pearson will provide a bespoke report benchmarking the centre’s performance in light of the global average performance. </a:t>
            </a:r>
            <a:endParaRPr/>
          </a:p>
          <a:p>
            <a:pPr marL="0" lvl="0" indent="0" algn="l" rtl="0">
              <a:spcBef>
                <a:spcPts val="0"/>
              </a:spcBef>
              <a:spcAft>
                <a:spcPts val="0"/>
              </a:spcAft>
              <a:buNone/>
            </a:pPr>
            <a:endParaRPr/>
          </a:p>
          <a:p>
            <a:pPr marL="0" lvl="0" indent="0" algn="l" rtl="0">
              <a:spcBef>
                <a:spcPts val="0"/>
              </a:spcBef>
              <a:spcAft>
                <a:spcPts val="0"/>
              </a:spcAft>
              <a:buNone/>
            </a:pPr>
            <a:r>
              <a:rPr lang="en-GB" b="1"/>
              <a:t>APMR </a:t>
            </a:r>
            <a:r>
              <a:rPr lang="en-GB"/>
              <a:t>- standard HE practice and integral to UK HE. Pearson’s APMR focuses on HN provision and provides an opportunity for the centre to reflect on the previous academic year, areas for improvement, areas of good practice, completion or ongoing monitoring of actions, outcomes of EE reports and the feedback provided from the annual student survey. </a:t>
            </a:r>
            <a:endParaRPr/>
          </a:p>
          <a:p>
            <a:pPr marL="0" lvl="0" indent="0" algn="l" rtl="0">
              <a:spcBef>
                <a:spcPts val="0"/>
              </a:spcBef>
              <a:spcAft>
                <a:spcPts val="0"/>
              </a:spcAft>
              <a:buNone/>
            </a:pPr>
            <a:endParaRPr/>
          </a:p>
          <a:p>
            <a:pPr marL="0" lvl="0" indent="0" algn="l" rtl="0">
              <a:spcBef>
                <a:spcPts val="0"/>
              </a:spcBef>
              <a:spcAft>
                <a:spcPts val="0"/>
              </a:spcAft>
              <a:buNone/>
            </a:pPr>
            <a:r>
              <a:rPr lang="en-GB" b="1"/>
              <a:t>Annual Confirmation Fee </a:t>
            </a:r>
            <a:r>
              <a:rPr lang="en-GB"/>
              <a:t>- currently set at £21. Pearson regularly checks its systems to confirm the number of active students who have progressed into their second or subsequent year of study. Centres should register, progress, withdraw, delete or claim certifcation their students in a timely manner and the annual confirmation fee enables Pearson to monitor this activity. </a:t>
            </a:r>
            <a:endParaRPr/>
          </a:p>
        </p:txBody>
      </p:sp>
      <p:sp>
        <p:nvSpPr>
          <p:cNvPr id="236" name="Google Shape;236;g7678d4bd15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678d4bd15_0_1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7678d4bd15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686e68cbc_0_223:notes"/>
          <p:cNvSpPr txBox="1">
            <a:spLocks noGrp="1"/>
          </p:cNvSpPr>
          <p:nvPr>
            <p:ph type="body" idx="1"/>
          </p:nvPr>
        </p:nvSpPr>
        <p:spPr>
          <a:xfrm>
            <a:off x="1115451" y="4300106"/>
            <a:ext cx="4570500" cy="407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58" name="Google Shape;258;g7686e68cbc_0_223:notes"/>
          <p:cNvSpPr>
            <a:spLocks noGrp="1" noRot="1" noChangeAspect="1"/>
          </p:cNvSpPr>
          <p:nvPr>
            <p:ph type="sldImg" idx="2"/>
          </p:nvPr>
        </p:nvSpPr>
        <p:spPr>
          <a:xfrm>
            <a:off x="1138238" y="679450"/>
            <a:ext cx="4524375" cy="3394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686e68cbc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7686e68cbc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268" name="Google Shape;268;g7686e68cbc_0_231:notes"/>
          <p:cNvSpPr txBox="1">
            <a:spLocks noGrp="1"/>
          </p:cNvSpPr>
          <p:nvPr>
            <p:ph type="sldNum" idx="12"/>
          </p:nvPr>
        </p:nvSpPr>
        <p:spPr>
          <a:xfrm>
            <a:off x="3884612" y="8685210"/>
            <a:ext cx="29718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GB"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460375" y="409958"/>
            <a:ext cx="1144800" cy="809347"/>
          </a:xfrm>
          <a:prstGeom prst="rect">
            <a:avLst/>
          </a:prstGeom>
          <a:noFill/>
          <a:ln>
            <a:noFill/>
          </a:ln>
        </p:spPr>
      </p:pic>
      <p:sp>
        <p:nvSpPr>
          <p:cNvPr id="14" name="Google Shape;14;p2"/>
          <p:cNvSpPr txBox="1">
            <a:spLocks noGrp="1"/>
          </p:cNvSpPr>
          <p:nvPr>
            <p:ph type="ctrTitle"/>
          </p:nvPr>
        </p:nvSpPr>
        <p:spPr>
          <a:xfrm>
            <a:off x="447675" y="1680064"/>
            <a:ext cx="3683000" cy="2244236"/>
          </a:xfrm>
          <a:prstGeom prst="rect">
            <a:avLst/>
          </a:prstGeom>
          <a:noFill/>
          <a:ln>
            <a:noFill/>
          </a:ln>
        </p:spPr>
        <p:txBody>
          <a:bodyPr spcFirstLastPara="1" wrap="square" lIns="91425" tIns="91425" rIns="91425" bIns="91425" anchor="t" anchorCtr="0">
            <a:noAutofit/>
          </a:bodyPr>
          <a:lstStyle>
            <a:lvl1pPr marL="0" marR="0" lvl="0" indent="0" algn="l" rtl="0">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447675" y="4057650"/>
            <a:ext cx="3397250" cy="1466850"/>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447675" y="6265863"/>
            <a:ext cx="3962400"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698875" y="418050"/>
            <a:ext cx="3520632"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8" name="Google Shape;68;p12"/>
          <p:cNvSpPr txBox="1">
            <a:spLocks noGrp="1"/>
          </p:cNvSpPr>
          <p:nvPr>
            <p:ph type="body" idx="1"/>
          </p:nvPr>
        </p:nvSpPr>
        <p:spPr>
          <a:xfrm>
            <a:off x="3698875" y="1695449"/>
            <a:ext cx="4986338"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2"/>
          <p:cNvSpPr>
            <a:spLocks noGrp="1"/>
          </p:cNvSpPr>
          <p:nvPr>
            <p:ph type="pic" idx="2"/>
          </p:nvPr>
        </p:nvSpPr>
        <p:spPr>
          <a:xfrm>
            <a:off x="0" y="0"/>
            <a:ext cx="32766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0" name="Google Shape;70;p12"/>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71" name="Google Shape;71;p12"/>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539998" y="418050"/>
            <a:ext cx="6241801" cy="8487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3"/>
          <p:cNvSpPr txBox="1">
            <a:spLocks noGrp="1"/>
          </p:cNvSpPr>
          <p:nvPr>
            <p:ph type="body" idx="1"/>
          </p:nvPr>
        </p:nvSpPr>
        <p:spPr>
          <a:xfrm>
            <a:off x="539999" y="1400174"/>
            <a:ext cx="5052764"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13"/>
          <p:cNvSpPr>
            <a:spLocks noGrp="1"/>
          </p:cNvSpPr>
          <p:nvPr>
            <p:ph type="pic" idx="2"/>
          </p:nvPr>
        </p:nvSpPr>
        <p:spPr>
          <a:xfrm>
            <a:off x="6048375" y="1447799"/>
            <a:ext cx="2562225" cy="452437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6" name="Google Shape;76;p13"/>
          <p:cNvCxnSpPr/>
          <p:nvPr/>
        </p:nvCxnSpPr>
        <p:spPr>
          <a:xfrm>
            <a:off x="533400" y="6124575"/>
            <a:ext cx="8086725" cy="0"/>
          </a:xfrm>
          <a:prstGeom prst="straightConnector1">
            <a:avLst/>
          </a:prstGeom>
          <a:noFill/>
          <a:ln w="9525" cap="flat" cmpd="sng">
            <a:solidFill>
              <a:schemeClr val="lt2"/>
            </a:solidFill>
            <a:prstDash val="solid"/>
            <a:round/>
            <a:headEnd type="none" w="sm" len="sm"/>
            <a:tailEnd type="none" w="sm" len="sm"/>
          </a:ln>
        </p:spPr>
      </p:cxnSp>
      <p:sp>
        <p:nvSpPr>
          <p:cNvPr id="77" name="Google Shape;77;p13"/>
          <p:cNvSpPr txBox="1">
            <a:spLocks noGrp="1"/>
          </p:cNvSpPr>
          <p:nvPr>
            <p:ph type="body" idx="3"/>
          </p:nvPr>
        </p:nvSpPr>
        <p:spPr>
          <a:xfrm>
            <a:off x="5267325" y="6172200"/>
            <a:ext cx="3343275" cy="257175"/>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50000"/>
              </a:lnSpc>
              <a:spcBef>
                <a:spcPts val="0"/>
              </a:spcBef>
              <a:spcAft>
                <a:spcPts val="0"/>
              </a:spcAft>
              <a:buClr>
                <a:schemeClr val="lt2"/>
              </a:buClr>
              <a:buSzPts val="1400"/>
              <a:buFont typeface="Arial"/>
              <a:buNone/>
              <a:defRPr sz="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8" name="Google Shape;78;p13"/>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79" name="Google Shape;79;p1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80" name="Google Shape;80;p13"/>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lt2"/>
        </a:solidFill>
        <a:effectLst/>
      </p:bgPr>
    </p:bg>
    <p:spTree>
      <p:nvGrpSpPr>
        <p:cNvPr id="1" name="Shape 81"/>
        <p:cNvGrpSpPr/>
        <p:nvPr/>
      </p:nvGrpSpPr>
      <p:grpSpPr>
        <a:xfrm>
          <a:off x="0" y="0"/>
          <a:ext cx="0" cy="0"/>
          <a:chOff x="0" y="0"/>
          <a:chExt cx="0" cy="0"/>
        </a:xfrm>
      </p:grpSpPr>
      <p:pic>
        <p:nvPicPr>
          <p:cNvPr id="82" name="Google Shape;82;p14"/>
          <p:cNvPicPr preferRelativeResize="0"/>
          <p:nvPr/>
        </p:nvPicPr>
        <p:blipFill rotWithShape="1">
          <a:blip r:embed="rId2">
            <a:alphaModFix/>
          </a:blip>
          <a:srcRect t="5771" b="5310"/>
          <a:stretch/>
        </p:blipFill>
        <p:spPr>
          <a:xfrm>
            <a:off x="888486" y="1"/>
            <a:ext cx="7550663" cy="6858000"/>
          </a:xfrm>
          <a:prstGeom prst="rect">
            <a:avLst/>
          </a:prstGeom>
          <a:noFill/>
          <a:ln>
            <a:noFill/>
          </a:ln>
        </p:spPr>
      </p:pic>
      <p:sp>
        <p:nvSpPr>
          <p:cNvPr id="83" name="Google Shape;83;p14"/>
          <p:cNvSpPr txBox="1">
            <a:spLocks noGrp="1"/>
          </p:cNvSpPr>
          <p:nvPr>
            <p:ph type="ctrTitle"/>
          </p:nvPr>
        </p:nvSpPr>
        <p:spPr>
          <a:xfrm>
            <a:off x="1522575" y="2759845"/>
            <a:ext cx="6296400" cy="1338309"/>
          </a:xfrm>
          <a:prstGeom prst="rect">
            <a:avLst/>
          </a:prstGeom>
          <a:noFill/>
          <a:ln>
            <a:noFill/>
          </a:ln>
        </p:spPr>
        <p:txBody>
          <a:bodyPr spcFirstLastPara="1" wrap="square" lIns="91425" tIns="91425" rIns="91425" bIns="91425" anchor="ctr" anchorCtr="0">
            <a:noAutofit/>
          </a:bodyPr>
          <a:lstStyle>
            <a:lvl1pPr marL="0" marR="0" lvl="0" indent="0" algn="ctr"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84" name="Google Shape;84;p14"/>
          <p:cNvPicPr preferRelativeResize="0"/>
          <p:nvPr/>
        </p:nvPicPr>
        <p:blipFill rotWithShape="1">
          <a:blip r:embed="rId3">
            <a:alphaModFix/>
          </a:blip>
          <a:srcRect/>
          <a:stretch/>
        </p:blipFill>
        <p:spPr>
          <a:xfrm>
            <a:off x="500400" y="6375599"/>
            <a:ext cx="928499" cy="280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rgbClr val="D2DB0E"/>
        </a:solidFill>
        <a:effectLst/>
      </p:bgPr>
    </p:bg>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2">
            <a:alphaModFix/>
          </a:blip>
          <a:srcRect t="5771" b="5310"/>
          <a:stretch/>
        </p:blipFill>
        <p:spPr>
          <a:xfrm>
            <a:off x="888486" y="1"/>
            <a:ext cx="7550663" cy="6858000"/>
          </a:xfrm>
          <a:prstGeom prst="rect">
            <a:avLst/>
          </a:prstGeom>
          <a:noFill/>
          <a:ln>
            <a:noFill/>
          </a:ln>
        </p:spPr>
      </p:pic>
      <p:sp>
        <p:nvSpPr>
          <p:cNvPr id="87" name="Google Shape;87;p15"/>
          <p:cNvSpPr txBox="1">
            <a:spLocks noGrp="1"/>
          </p:cNvSpPr>
          <p:nvPr>
            <p:ph type="ctrTitle"/>
          </p:nvPr>
        </p:nvSpPr>
        <p:spPr>
          <a:xfrm>
            <a:off x="1494000" y="2389031"/>
            <a:ext cx="6296400" cy="1644743"/>
          </a:xfrm>
          <a:prstGeom prst="rect">
            <a:avLst/>
          </a:prstGeom>
          <a:noFill/>
          <a:ln>
            <a:noFill/>
          </a:ln>
        </p:spPr>
        <p:txBody>
          <a:bodyPr spcFirstLastPara="1" wrap="square" lIns="91425" tIns="91425" rIns="91425" bIns="91425" anchor="b" anchorCtr="0">
            <a:noAutofit/>
          </a:bodyPr>
          <a:lstStyle>
            <a:lvl1pPr marL="0" marR="0" lvl="0" indent="0" algn="ctr" rtl="0">
              <a:lnSpc>
                <a:spcPct val="105882"/>
              </a:lnSpc>
              <a:spcBef>
                <a:spcPts val="0"/>
              </a:spcBef>
              <a:spcAft>
                <a:spcPts val="0"/>
              </a:spcAft>
              <a:buClr>
                <a:schemeClr val="dk2"/>
              </a:buClr>
              <a:buSzPts val="1400"/>
              <a:buFont typeface="Times New Roman"/>
              <a:buNone/>
              <a:defRPr sz="3400" b="1" i="1"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8" name="Google Shape;88;p15"/>
          <p:cNvSpPr txBox="1">
            <a:spLocks noGrp="1"/>
          </p:cNvSpPr>
          <p:nvPr>
            <p:ph type="body" idx="1"/>
          </p:nvPr>
        </p:nvSpPr>
        <p:spPr>
          <a:xfrm>
            <a:off x="1616075" y="4179105"/>
            <a:ext cx="6015038" cy="366713"/>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250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9" name="Google Shape;89;p15"/>
          <p:cNvPicPr preferRelativeResize="0"/>
          <p:nvPr/>
        </p:nvPicPr>
        <p:blipFill rotWithShape="1">
          <a:blip r:embed="rId3">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540000" y="417600"/>
            <a:ext cx="5956050" cy="5253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2" name="Google Shape;92;p16"/>
          <p:cNvSpPr/>
          <p:nvPr/>
        </p:nvSpPr>
        <p:spPr>
          <a:xfrm>
            <a:off x="542925" y="1752601"/>
            <a:ext cx="4857750" cy="44672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 name="Google Shape;93;p16"/>
          <p:cNvSpPr txBox="1">
            <a:spLocks noGrp="1"/>
          </p:cNvSpPr>
          <p:nvPr>
            <p:ph type="body" idx="1"/>
          </p:nvPr>
        </p:nvSpPr>
        <p:spPr>
          <a:xfrm>
            <a:off x="790575" y="1943100"/>
            <a:ext cx="4257675" cy="3162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384"/>
              </a:lnSpc>
              <a:spcBef>
                <a:spcPts val="0"/>
              </a:spcBef>
              <a:spcAft>
                <a:spcPts val="0"/>
              </a:spcAft>
              <a:buClr>
                <a:srgbClr val="FFFFFF"/>
              </a:buClr>
              <a:buSzPts val="1400"/>
              <a:buFont typeface="Arial"/>
              <a:buNone/>
              <a:defRPr sz="1300" b="0" i="0" u="none" strike="noStrike" cap="none">
                <a:solidFill>
                  <a:srgbClr val="FFFFFF"/>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16"/>
          <p:cNvSpPr/>
          <p:nvPr/>
        </p:nvSpPr>
        <p:spPr>
          <a:xfrm>
            <a:off x="5524500" y="3324225"/>
            <a:ext cx="3096621" cy="28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16"/>
          <p:cNvSpPr>
            <a:spLocks noGrp="1"/>
          </p:cNvSpPr>
          <p:nvPr>
            <p:ph type="pic" idx="2"/>
          </p:nvPr>
        </p:nvSpPr>
        <p:spPr>
          <a:xfrm>
            <a:off x="5524500" y="1752601"/>
            <a:ext cx="3096000" cy="1571624"/>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16"/>
          <p:cNvSpPr txBox="1">
            <a:spLocks noGrp="1"/>
          </p:cNvSpPr>
          <p:nvPr>
            <p:ph type="body" idx="3"/>
          </p:nvPr>
        </p:nvSpPr>
        <p:spPr>
          <a:xfrm>
            <a:off x="5663790" y="3457574"/>
            <a:ext cx="2756310" cy="239077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600"/>
              </a:spcBef>
              <a:spcAft>
                <a:spcPts val="0"/>
              </a:spcAft>
              <a:buClr>
                <a:schemeClr val="lt2"/>
              </a:buClr>
              <a:buSzPts val="1400"/>
              <a:buFont typeface="Arial"/>
              <a:buNone/>
              <a:defRPr sz="900" b="1" i="0" u="none" strike="noStrike" cap="none">
                <a:solidFill>
                  <a:schemeClr val="lt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lt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6"/>
          <p:cNvSpPr txBox="1">
            <a:spLocks noGrp="1"/>
          </p:cNvSpPr>
          <p:nvPr>
            <p:ph type="body" idx="4"/>
          </p:nvPr>
        </p:nvSpPr>
        <p:spPr>
          <a:xfrm>
            <a:off x="542925" y="1076325"/>
            <a:ext cx="4381500" cy="4000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6"/>
          <p:cNvSpPr>
            <a:spLocks noGrp="1"/>
          </p:cNvSpPr>
          <p:nvPr>
            <p:ph type="pic" idx="5"/>
          </p:nvPr>
        </p:nvSpPr>
        <p:spPr>
          <a:xfrm>
            <a:off x="6743701" y="561975"/>
            <a:ext cx="1857374"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16"/>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100"/>
        <p:cNvGrpSpPr/>
        <p:nvPr/>
      </p:nvGrpSpPr>
      <p:grpSpPr>
        <a:xfrm>
          <a:off x="0" y="0"/>
          <a:ext cx="0" cy="0"/>
          <a:chOff x="0" y="0"/>
          <a:chExt cx="0" cy="0"/>
        </a:xfrm>
      </p:grpSpPr>
      <p:sp>
        <p:nvSpPr>
          <p:cNvPr id="101" name="Google Shape;101;p17"/>
          <p:cNvSpPr/>
          <p:nvPr/>
        </p:nvSpPr>
        <p:spPr>
          <a:xfrm>
            <a:off x="3286125" y="1409700"/>
            <a:ext cx="5324475"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17"/>
          <p:cNvSpPr/>
          <p:nvPr/>
        </p:nvSpPr>
        <p:spPr>
          <a:xfrm>
            <a:off x="3286125" y="1872629"/>
            <a:ext cx="5324475"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7"/>
          <p:cNvSpPr txBox="1">
            <a:spLocks noGrp="1"/>
          </p:cNvSpPr>
          <p:nvPr>
            <p:ph type="title"/>
          </p:nvPr>
        </p:nvSpPr>
        <p:spPr>
          <a:xfrm>
            <a:off x="540000" y="417600"/>
            <a:ext cx="6070350" cy="545247"/>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4" name="Google Shape;104;p17"/>
          <p:cNvSpPr txBox="1">
            <a:spLocks noGrp="1"/>
          </p:cNvSpPr>
          <p:nvPr>
            <p:ph type="body" idx="1"/>
          </p:nvPr>
        </p:nvSpPr>
        <p:spPr>
          <a:xfrm>
            <a:off x="3474384" y="1437715"/>
            <a:ext cx="4983816" cy="428625"/>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17"/>
          <p:cNvSpPr txBox="1">
            <a:spLocks noGrp="1"/>
          </p:cNvSpPr>
          <p:nvPr>
            <p:ph type="body" idx="2"/>
          </p:nvPr>
        </p:nvSpPr>
        <p:spPr>
          <a:xfrm>
            <a:off x="3495113" y="2019300"/>
            <a:ext cx="4867837" cy="365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17"/>
          <p:cNvSpPr>
            <a:spLocks noGrp="1"/>
          </p:cNvSpPr>
          <p:nvPr>
            <p:ph type="pic" idx="3"/>
          </p:nvPr>
        </p:nvSpPr>
        <p:spPr>
          <a:xfrm>
            <a:off x="542925" y="1409700"/>
            <a:ext cx="2562225"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17"/>
          <p:cNvSpPr>
            <a:spLocks noGrp="1"/>
          </p:cNvSpPr>
          <p:nvPr>
            <p:ph type="pic" idx="4"/>
          </p:nvPr>
        </p:nvSpPr>
        <p:spPr>
          <a:xfrm>
            <a:off x="542925" y="3762375"/>
            <a:ext cx="2562225"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17"/>
          <p:cNvSpPr>
            <a:spLocks noGrp="1"/>
          </p:cNvSpPr>
          <p:nvPr>
            <p:ph type="pic" idx="5"/>
          </p:nvPr>
        </p:nvSpPr>
        <p:spPr>
          <a:xfrm>
            <a:off x="6743701" y="561975"/>
            <a:ext cx="1857374"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1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110"/>
        <p:cNvGrpSpPr/>
        <p:nvPr/>
      </p:nvGrpSpPr>
      <p:grpSpPr>
        <a:xfrm>
          <a:off x="0" y="0"/>
          <a:ext cx="0" cy="0"/>
          <a:chOff x="0" y="0"/>
          <a:chExt cx="0" cy="0"/>
        </a:xfrm>
      </p:grpSpPr>
      <p:sp>
        <p:nvSpPr>
          <p:cNvPr id="111" name="Google Shape;111;p18"/>
          <p:cNvSpPr/>
          <p:nvPr/>
        </p:nvSpPr>
        <p:spPr>
          <a:xfrm>
            <a:off x="3286125" y="1409700"/>
            <a:ext cx="5324475" cy="46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sp>
        <p:nvSpPr>
          <p:cNvPr id="112" name="Google Shape;112;p18"/>
          <p:cNvSpPr/>
          <p:nvPr/>
        </p:nvSpPr>
        <p:spPr>
          <a:xfrm>
            <a:off x="3286125" y="1872629"/>
            <a:ext cx="5324475"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18"/>
          <p:cNvSpPr txBox="1">
            <a:spLocks noGrp="1"/>
          </p:cNvSpPr>
          <p:nvPr>
            <p:ph type="title"/>
          </p:nvPr>
        </p:nvSpPr>
        <p:spPr>
          <a:xfrm>
            <a:off x="540000" y="417600"/>
            <a:ext cx="6079875" cy="545247"/>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4" name="Google Shape;114;p18"/>
          <p:cNvSpPr txBox="1">
            <a:spLocks noGrp="1"/>
          </p:cNvSpPr>
          <p:nvPr>
            <p:ph type="body" idx="1"/>
          </p:nvPr>
        </p:nvSpPr>
        <p:spPr>
          <a:xfrm>
            <a:off x="3474384" y="1447240"/>
            <a:ext cx="4983816" cy="428625"/>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4999"/>
              </a:lnSpc>
              <a:spcBef>
                <a:spcPts val="0"/>
              </a:spcBef>
              <a:spcAft>
                <a:spcPts val="0"/>
              </a:spcAft>
              <a:buClr>
                <a:schemeClr val="lt2"/>
              </a:buClr>
              <a:buSzPts val="1400"/>
              <a:buFont typeface="Arial"/>
              <a:buNone/>
              <a:defRPr sz="2000" b="1" i="0" u="none" strike="noStrike" cap="none">
                <a:solidFill>
                  <a:schemeClr val="lt2"/>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Google Shape;115;p18"/>
          <p:cNvSpPr txBox="1">
            <a:spLocks noGrp="1"/>
          </p:cNvSpPr>
          <p:nvPr>
            <p:ph type="body" idx="2"/>
          </p:nvPr>
        </p:nvSpPr>
        <p:spPr>
          <a:xfrm>
            <a:off x="3495113" y="2019300"/>
            <a:ext cx="4867837" cy="365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18"/>
          <p:cNvSpPr>
            <a:spLocks noGrp="1"/>
          </p:cNvSpPr>
          <p:nvPr>
            <p:ph type="pic" idx="3"/>
          </p:nvPr>
        </p:nvSpPr>
        <p:spPr>
          <a:xfrm>
            <a:off x="542925" y="1409700"/>
            <a:ext cx="2562225"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18"/>
          <p:cNvSpPr>
            <a:spLocks noGrp="1"/>
          </p:cNvSpPr>
          <p:nvPr>
            <p:ph type="pic" idx="4"/>
          </p:nvPr>
        </p:nvSpPr>
        <p:spPr>
          <a:xfrm>
            <a:off x="542925" y="3762375"/>
            <a:ext cx="2562225"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18"/>
          <p:cNvSpPr>
            <a:spLocks noGrp="1"/>
          </p:cNvSpPr>
          <p:nvPr>
            <p:ph type="pic" idx="5"/>
          </p:nvPr>
        </p:nvSpPr>
        <p:spPr>
          <a:xfrm>
            <a:off x="6743701" y="561975"/>
            <a:ext cx="1857374"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18"/>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541338" y="417599"/>
            <a:ext cx="5081587" cy="10968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2" name="Google Shape;122;p19"/>
          <p:cNvSpPr txBox="1">
            <a:spLocks noGrp="1"/>
          </p:cNvSpPr>
          <p:nvPr>
            <p:ph type="body" idx="1"/>
          </p:nvPr>
        </p:nvSpPr>
        <p:spPr>
          <a:xfrm>
            <a:off x="542926" y="1704975"/>
            <a:ext cx="6059488" cy="31718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Google Shape;123;p19"/>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541337" y="417600"/>
            <a:ext cx="7726363" cy="1030200"/>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0" name="Google Shape;130;p21"/>
          <p:cNvSpPr>
            <a:spLocks noGrp="1"/>
          </p:cNvSpPr>
          <p:nvPr>
            <p:ph type="pic" idx="2"/>
          </p:nvPr>
        </p:nvSpPr>
        <p:spPr>
          <a:xfrm>
            <a:off x="836613"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21"/>
          <p:cNvSpPr txBox="1">
            <a:spLocks noGrp="1"/>
          </p:cNvSpPr>
          <p:nvPr>
            <p:ph type="body" idx="1"/>
          </p:nvPr>
        </p:nvSpPr>
        <p:spPr>
          <a:xfrm>
            <a:off x="830263"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ts val="0"/>
              </a:spcBef>
              <a:spcAft>
                <a:spcPts val="0"/>
              </a:spcAft>
              <a:buClr>
                <a:schemeClr val="lt2"/>
              </a:buClr>
              <a:buSzPts val="1400"/>
              <a:buFont typeface="Arial"/>
              <a:buNone/>
              <a:defRPr sz="1500" b="1" i="0" u="none" strike="noStrike" cap="none">
                <a:solidFill>
                  <a:schemeClr val="l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21"/>
          <p:cNvSpPr txBox="1">
            <a:spLocks noGrp="1"/>
          </p:cNvSpPr>
          <p:nvPr>
            <p:ph type="body" idx="3"/>
          </p:nvPr>
        </p:nvSpPr>
        <p:spPr>
          <a:xfrm>
            <a:off x="836613" y="3924926"/>
            <a:ext cx="1984375" cy="418474"/>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ts val="0"/>
              </a:spcBef>
              <a:spcAft>
                <a:spcPts val="0"/>
              </a:spcAft>
              <a:buClr>
                <a:schemeClr val="lt2"/>
              </a:buClr>
              <a:buSzPts val="1400"/>
              <a:buFont typeface="Arial"/>
              <a:buNone/>
              <a:defRPr sz="3400" b="1"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Google Shape;133;p21"/>
          <p:cNvSpPr txBox="1">
            <a:spLocks noGrp="1"/>
          </p:cNvSpPr>
          <p:nvPr>
            <p:ph type="body" idx="4"/>
          </p:nvPr>
        </p:nvSpPr>
        <p:spPr>
          <a:xfrm>
            <a:off x="3563888" y="3924926"/>
            <a:ext cx="1984375" cy="418474"/>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Google Shape;134;p21"/>
          <p:cNvSpPr txBox="1">
            <a:spLocks noGrp="1"/>
          </p:cNvSpPr>
          <p:nvPr>
            <p:ph type="body" idx="5"/>
          </p:nvPr>
        </p:nvSpPr>
        <p:spPr>
          <a:xfrm>
            <a:off x="6300192" y="3924926"/>
            <a:ext cx="1984375" cy="408949"/>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ts val="0"/>
              </a:spcBef>
              <a:spcAft>
                <a:spcPts val="0"/>
              </a:spcAft>
              <a:buClr>
                <a:srgbClr val="03873A"/>
              </a:buClr>
              <a:buSzPts val="1400"/>
              <a:buFont typeface="Arial"/>
              <a:buNone/>
              <a:defRPr sz="3400" b="1" i="0" u="none" strike="noStrike" cap="none">
                <a:solidFill>
                  <a:srgbClr val="03873A"/>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Google Shape;135;p21"/>
          <p:cNvSpPr txBox="1">
            <a:spLocks noGrp="1"/>
          </p:cNvSpPr>
          <p:nvPr>
            <p:ph type="body" idx="6"/>
          </p:nvPr>
        </p:nvSpPr>
        <p:spPr>
          <a:xfrm>
            <a:off x="3582988"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6" name="Google Shape;136;p21"/>
          <p:cNvSpPr txBox="1">
            <a:spLocks noGrp="1"/>
          </p:cNvSpPr>
          <p:nvPr>
            <p:ph type="body" idx="7"/>
          </p:nvPr>
        </p:nvSpPr>
        <p:spPr>
          <a:xfrm>
            <a:off x="6307138"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ts val="0"/>
              </a:spcBef>
              <a:spcAft>
                <a:spcPts val="0"/>
              </a:spcAft>
              <a:buClr>
                <a:srgbClr val="03873A"/>
              </a:buClr>
              <a:buSzPts val="1400"/>
              <a:buFont typeface="Arial"/>
              <a:buNone/>
              <a:defRPr sz="1500" b="1" i="0" u="none" strike="noStrike" cap="none">
                <a:solidFill>
                  <a:srgbClr val="03873A"/>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37" name="Google Shape;137;p21"/>
          <p:cNvCxnSpPr/>
          <p:nvPr/>
        </p:nvCxnSpPr>
        <p:spPr>
          <a:xfrm>
            <a:off x="533400" y="6124575"/>
            <a:ext cx="8086725" cy="0"/>
          </a:xfrm>
          <a:prstGeom prst="straightConnector1">
            <a:avLst/>
          </a:prstGeom>
          <a:noFill/>
          <a:ln w="9525" cap="flat" cmpd="sng">
            <a:solidFill>
              <a:schemeClr val="lt2"/>
            </a:solidFill>
            <a:prstDash val="solid"/>
            <a:round/>
            <a:headEnd type="none" w="sm" len="sm"/>
            <a:tailEnd type="none" w="sm" len="sm"/>
          </a:ln>
        </p:spPr>
      </p:cxnSp>
      <p:sp>
        <p:nvSpPr>
          <p:cNvPr id="138" name="Google Shape;138;p21"/>
          <p:cNvSpPr txBox="1">
            <a:spLocks noGrp="1"/>
          </p:cNvSpPr>
          <p:nvPr>
            <p:ph type="body" idx="8"/>
          </p:nvPr>
        </p:nvSpPr>
        <p:spPr>
          <a:xfrm>
            <a:off x="5267325" y="6172200"/>
            <a:ext cx="3343275" cy="257175"/>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21"/>
          <p:cNvSpPr>
            <a:spLocks noGrp="1"/>
          </p:cNvSpPr>
          <p:nvPr>
            <p:ph type="pic" idx="9"/>
          </p:nvPr>
        </p:nvSpPr>
        <p:spPr>
          <a:xfrm>
            <a:off x="3537610"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21"/>
          <p:cNvSpPr>
            <a:spLocks noGrp="1"/>
          </p:cNvSpPr>
          <p:nvPr>
            <p:ph type="pic" idx="13"/>
          </p:nvPr>
        </p:nvSpPr>
        <p:spPr>
          <a:xfrm>
            <a:off x="6280810"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Google Shape;141;p21"/>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541336" y="417600"/>
            <a:ext cx="7688263" cy="774450"/>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4" name="Google Shape;144;p22"/>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447675" y="1681200"/>
            <a:ext cx="3733800" cy="2063261"/>
          </a:xfrm>
          <a:prstGeom prst="rect">
            <a:avLst/>
          </a:prstGeom>
          <a:noFill/>
          <a:ln>
            <a:noFill/>
          </a:ln>
        </p:spPr>
        <p:txBody>
          <a:bodyPr spcFirstLastPara="1" wrap="square" lIns="91425" tIns="91425" rIns="91425" bIns="91425" anchor="t" anchorCtr="0">
            <a:noAutofit/>
          </a:bodyPr>
          <a:lstStyle>
            <a:lvl1pPr marL="0" marR="0" lvl="0" indent="0" algn="l" rtl="0">
              <a:lnSpc>
                <a:spcPct val="116666"/>
              </a:lnSpc>
              <a:spcBef>
                <a:spcPts val="0"/>
              </a:spcBef>
              <a:spcAft>
                <a:spcPts val="0"/>
              </a:spcAft>
              <a:buClr>
                <a:schemeClr val="lt2"/>
              </a:buClr>
              <a:buSzPts val="14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3"/>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1" name="Google Shape;21;p3"/>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3" name="Google Shape;23;p3"/>
          <p:cNvPicPr preferRelativeResize="0"/>
          <p:nvPr/>
        </p:nvPicPr>
        <p:blipFill rotWithShape="1">
          <a:blip r:embed="rId2">
            <a:alphaModFix/>
          </a:blip>
          <a:srcRect/>
          <a:stretch/>
        </p:blipFill>
        <p:spPr>
          <a:xfrm>
            <a:off x="460375" y="409107"/>
            <a:ext cx="1144800" cy="8110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145"/>
        <p:cNvGrpSpPr/>
        <p:nvPr/>
      </p:nvGrpSpPr>
      <p:grpSpPr>
        <a:xfrm>
          <a:off x="0" y="0"/>
          <a:ext cx="0" cy="0"/>
          <a:chOff x="0" y="0"/>
          <a:chExt cx="0" cy="0"/>
        </a:xfrm>
      </p:grpSpPr>
      <p:sp>
        <p:nvSpPr>
          <p:cNvPr id="146" name="Google Shape;146;p23"/>
          <p:cNvSpPr/>
          <p:nvPr/>
        </p:nvSpPr>
        <p:spPr>
          <a:xfrm>
            <a:off x="539109" y="2669156"/>
            <a:ext cx="2602800" cy="468000"/>
          </a:xfrm>
          <a:prstGeom prst="rect">
            <a:avLst/>
          </a:prstGeom>
          <a:solidFill>
            <a:srgbClr val="0387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7" name="Google Shape;147;p23"/>
          <p:cNvSpPr/>
          <p:nvPr/>
        </p:nvSpPr>
        <p:spPr>
          <a:xfrm>
            <a:off x="539109" y="3129775"/>
            <a:ext cx="26028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23"/>
          <p:cNvSpPr txBox="1">
            <a:spLocks noGrp="1"/>
          </p:cNvSpPr>
          <p:nvPr>
            <p:ph type="title"/>
          </p:nvPr>
        </p:nvSpPr>
        <p:spPr>
          <a:xfrm>
            <a:off x="540000" y="417600"/>
            <a:ext cx="6359526" cy="9444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9" name="Google Shape;149;p23"/>
          <p:cNvSpPr txBox="1">
            <a:spLocks noGrp="1"/>
          </p:cNvSpPr>
          <p:nvPr>
            <p:ph type="body" idx="1"/>
          </p:nvPr>
        </p:nvSpPr>
        <p:spPr>
          <a:xfrm>
            <a:off x="724618"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23"/>
          <p:cNvSpPr txBox="1">
            <a:spLocks noGrp="1"/>
          </p:cNvSpPr>
          <p:nvPr>
            <p:ph type="body" idx="2"/>
          </p:nvPr>
        </p:nvSpPr>
        <p:spPr>
          <a:xfrm>
            <a:off x="737419"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23"/>
          <p:cNvSpPr/>
          <p:nvPr/>
        </p:nvSpPr>
        <p:spPr>
          <a:xfrm>
            <a:off x="3290737" y="2669156"/>
            <a:ext cx="26028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2" name="Google Shape;152;p23"/>
          <p:cNvSpPr/>
          <p:nvPr/>
        </p:nvSpPr>
        <p:spPr>
          <a:xfrm>
            <a:off x="3290737" y="3129775"/>
            <a:ext cx="26028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23"/>
          <p:cNvSpPr txBox="1">
            <a:spLocks noGrp="1"/>
          </p:cNvSpPr>
          <p:nvPr>
            <p:ph type="body" idx="3"/>
          </p:nvPr>
        </p:nvSpPr>
        <p:spPr>
          <a:xfrm>
            <a:off x="3476246"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3"/>
          <p:cNvSpPr txBox="1">
            <a:spLocks noGrp="1"/>
          </p:cNvSpPr>
          <p:nvPr>
            <p:ph type="body" idx="4"/>
          </p:nvPr>
        </p:nvSpPr>
        <p:spPr>
          <a:xfrm>
            <a:off x="3489047"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Google Shape;155;p23"/>
          <p:cNvSpPr/>
          <p:nvPr/>
        </p:nvSpPr>
        <p:spPr>
          <a:xfrm>
            <a:off x="6023270" y="2669156"/>
            <a:ext cx="26028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56" name="Google Shape;156;p23"/>
          <p:cNvSpPr/>
          <p:nvPr/>
        </p:nvSpPr>
        <p:spPr>
          <a:xfrm>
            <a:off x="6023270" y="3129775"/>
            <a:ext cx="26028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23"/>
          <p:cNvSpPr txBox="1">
            <a:spLocks noGrp="1"/>
          </p:cNvSpPr>
          <p:nvPr>
            <p:ph type="body" idx="5"/>
          </p:nvPr>
        </p:nvSpPr>
        <p:spPr>
          <a:xfrm>
            <a:off x="6208779"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Google Shape;158;p23"/>
          <p:cNvSpPr txBox="1">
            <a:spLocks noGrp="1"/>
          </p:cNvSpPr>
          <p:nvPr>
            <p:ph type="body" idx="6"/>
          </p:nvPr>
        </p:nvSpPr>
        <p:spPr>
          <a:xfrm>
            <a:off x="6221580"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Google Shape;159;p23"/>
          <p:cNvSpPr txBox="1">
            <a:spLocks noGrp="1"/>
          </p:cNvSpPr>
          <p:nvPr>
            <p:ph type="body" idx="7"/>
          </p:nvPr>
        </p:nvSpPr>
        <p:spPr>
          <a:xfrm>
            <a:off x="552450" y="1685925"/>
            <a:ext cx="4495800" cy="64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2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161"/>
        <p:cNvGrpSpPr/>
        <p:nvPr/>
      </p:nvGrpSpPr>
      <p:grpSpPr>
        <a:xfrm>
          <a:off x="0" y="0"/>
          <a:ext cx="0" cy="0"/>
          <a:chOff x="0" y="0"/>
          <a:chExt cx="0" cy="0"/>
        </a:xfrm>
      </p:grpSpPr>
      <p:sp>
        <p:nvSpPr>
          <p:cNvPr id="162" name="Google Shape;162;p24"/>
          <p:cNvSpPr>
            <a:spLocks noGrp="1"/>
          </p:cNvSpPr>
          <p:nvPr>
            <p:ph type="pic" idx="2"/>
          </p:nvPr>
        </p:nvSpPr>
        <p:spPr>
          <a:xfrm>
            <a:off x="5391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3" name="Google Shape;163;p24"/>
          <p:cNvSpPr/>
          <p:nvPr/>
        </p:nvSpPr>
        <p:spPr>
          <a:xfrm>
            <a:off x="539109" y="2377300"/>
            <a:ext cx="25848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24"/>
          <p:cNvSpPr txBox="1">
            <a:spLocks noGrp="1"/>
          </p:cNvSpPr>
          <p:nvPr>
            <p:ph type="body" idx="1"/>
          </p:nvPr>
        </p:nvSpPr>
        <p:spPr>
          <a:xfrm>
            <a:off x="676275" y="2549525"/>
            <a:ext cx="2362200"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dk2"/>
              </a:buClr>
              <a:buSzPts val="1400"/>
              <a:buFont typeface="Arial"/>
              <a:buNone/>
              <a:defRPr sz="73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24"/>
          <p:cNvSpPr/>
          <p:nvPr/>
        </p:nvSpPr>
        <p:spPr>
          <a:xfrm>
            <a:off x="3282309" y="2377300"/>
            <a:ext cx="25848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24"/>
          <p:cNvSpPr/>
          <p:nvPr/>
        </p:nvSpPr>
        <p:spPr>
          <a:xfrm>
            <a:off x="6025509" y="2377300"/>
            <a:ext cx="25848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24"/>
          <p:cNvSpPr txBox="1">
            <a:spLocks noGrp="1"/>
          </p:cNvSpPr>
          <p:nvPr>
            <p:ph type="title"/>
          </p:nvPr>
        </p:nvSpPr>
        <p:spPr>
          <a:xfrm>
            <a:off x="540000" y="417600"/>
            <a:ext cx="6359526" cy="9444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8" name="Google Shape;168;p24"/>
          <p:cNvSpPr txBox="1">
            <a:spLocks noGrp="1"/>
          </p:cNvSpPr>
          <p:nvPr>
            <p:ph type="body" idx="3"/>
          </p:nvPr>
        </p:nvSpPr>
        <p:spPr>
          <a:xfrm>
            <a:off x="6762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4"/>
          <p:cNvSpPr txBox="1">
            <a:spLocks noGrp="1"/>
          </p:cNvSpPr>
          <p:nvPr>
            <p:ph type="body" idx="4"/>
          </p:nvPr>
        </p:nvSpPr>
        <p:spPr>
          <a:xfrm>
            <a:off x="552450" y="1685925"/>
            <a:ext cx="4495800" cy="64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4"/>
          <p:cNvSpPr txBox="1">
            <a:spLocks noGrp="1"/>
          </p:cNvSpPr>
          <p:nvPr>
            <p:ph type="body" idx="5"/>
          </p:nvPr>
        </p:nvSpPr>
        <p:spPr>
          <a:xfrm>
            <a:off x="34194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24"/>
          <p:cNvSpPr>
            <a:spLocks noGrp="1"/>
          </p:cNvSpPr>
          <p:nvPr>
            <p:ph type="pic" idx="6"/>
          </p:nvPr>
        </p:nvSpPr>
        <p:spPr>
          <a:xfrm>
            <a:off x="32823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Google Shape;172;p24"/>
          <p:cNvSpPr txBox="1">
            <a:spLocks noGrp="1"/>
          </p:cNvSpPr>
          <p:nvPr>
            <p:ph type="body" idx="7"/>
          </p:nvPr>
        </p:nvSpPr>
        <p:spPr>
          <a:xfrm>
            <a:off x="61626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Google Shape;173;p24"/>
          <p:cNvSpPr>
            <a:spLocks noGrp="1"/>
          </p:cNvSpPr>
          <p:nvPr>
            <p:ph type="pic" idx="8"/>
          </p:nvPr>
        </p:nvSpPr>
        <p:spPr>
          <a:xfrm>
            <a:off x="60255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24"/>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75" name="Google Shape;175;p24"/>
          <p:cNvSpPr txBox="1">
            <a:spLocks noGrp="1"/>
          </p:cNvSpPr>
          <p:nvPr>
            <p:ph type="body" idx="9"/>
          </p:nvPr>
        </p:nvSpPr>
        <p:spPr>
          <a:xfrm>
            <a:off x="3419475" y="2550085"/>
            <a:ext cx="2362200"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rgbClr val="03873A"/>
              </a:buClr>
              <a:buSzPts val="1400"/>
              <a:buFont typeface="Arial"/>
              <a:buNone/>
              <a:defRPr sz="7300" b="1" i="0" u="none" strike="noStrike" cap="none">
                <a:solidFill>
                  <a:srgbClr val="03873A"/>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24"/>
          <p:cNvSpPr txBox="1">
            <a:spLocks noGrp="1"/>
          </p:cNvSpPr>
          <p:nvPr>
            <p:ph type="body" idx="13"/>
          </p:nvPr>
        </p:nvSpPr>
        <p:spPr>
          <a:xfrm>
            <a:off x="6162675" y="2549525"/>
            <a:ext cx="2362200"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2"/>
              </a:buClr>
              <a:buSzPts val="1400"/>
              <a:buFont typeface="Arial"/>
              <a:buNone/>
              <a:defRPr sz="7300" b="1"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181"/>
        <p:cNvGrpSpPr/>
        <p:nvPr/>
      </p:nvGrpSpPr>
      <p:grpSpPr>
        <a:xfrm>
          <a:off x="0" y="0"/>
          <a:ext cx="0" cy="0"/>
          <a:chOff x="0" y="0"/>
          <a:chExt cx="0" cy="0"/>
        </a:xfrm>
      </p:grpSpPr>
      <p:sp>
        <p:nvSpPr>
          <p:cNvPr id="182" name="Google Shape;182;p26"/>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183"/>
        <p:cNvGrpSpPr/>
        <p:nvPr/>
      </p:nvGrpSpPr>
      <p:grpSpPr>
        <a:xfrm>
          <a:off x="0" y="0"/>
          <a:ext cx="0" cy="0"/>
          <a:chOff x="0" y="0"/>
          <a:chExt cx="0" cy="0"/>
        </a:xfrm>
      </p:grpSpPr>
      <p:pic>
        <p:nvPicPr>
          <p:cNvPr id="184" name="Google Shape;184;p27"/>
          <p:cNvPicPr preferRelativeResize="0"/>
          <p:nvPr/>
        </p:nvPicPr>
        <p:blipFill rotWithShape="1">
          <a:blip r:embed="rId2">
            <a:alphaModFix/>
          </a:blip>
          <a:srcRect t="5771" b="5310"/>
          <a:stretch/>
        </p:blipFill>
        <p:spPr>
          <a:xfrm>
            <a:off x="888486" y="1"/>
            <a:ext cx="7550663" cy="6858000"/>
          </a:xfrm>
          <a:prstGeom prst="rect">
            <a:avLst/>
          </a:prstGeom>
          <a:noFill/>
          <a:ln>
            <a:noFill/>
          </a:ln>
        </p:spPr>
      </p:pic>
      <p:sp>
        <p:nvSpPr>
          <p:cNvPr id="185" name="Google Shape;185;p27"/>
          <p:cNvSpPr txBox="1">
            <a:spLocks noGrp="1"/>
          </p:cNvSpPr>
          <p:nvPr>
            <p:ph type="ctrTitle"/>
          </p:nvPr>
        </p:nvSpPr>
        <p:spPr>
          <a:xfrm>
            <a:off x="2333624" y="2728867"/>
            <a:ext cx="4656675" cy="985884"/>
          </a:xfrm>
          <a:prstGeom prst="rect">
            <a:avLst/>
          </a:prstGeom>
          <a:noFill/>
          <a:ln>
            <a:noFill/>
          </a:ln>
        </p:spPr>
        <p:txBody>
          <a:bodyPr spcFirstLastPara="1" wrap="square" lIns="91425" tIns="91425" rIns="91425" bIns="91425" anchor="b" anchorCtr="0">
            <a:noAutofit/>
          </a:bodyPr>
          <a:lstStyle>
            <a:lvl1pPr marL="0" marR="0" lvl="0" indent="0" algn="ctr"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6" name="Google Shape;186;p27"/>
          <p:cNvSpPr txBox="1">
            <a:spLocks noGrp="1"/>
          </p:cNvSpPr>
          <p:nvPr>
            <p:ph type="body" idx="1"/>
          </p:nvPr>
        </p:nvSpPr>
        <p:spPr>
          <a:xfrm>
            <a:off x="2343150" y="3829050"/>
            <a:ext cx="4743450" cy="638175"/>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312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228600" algn="ctr" rtl="0">
              <a:lnSpc>
                <a:spcPct val="13125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lt2"/>
        </a:solidFill>
        <a:effectLst/>
      </p:bgPr>
    </p:bg>
    <p:spTree>
      <p:nvGrpSpPr>
        <p:cNvPr id="1" name="Shape 187"/>
        <p:cNvGrpSpPr/>
        <p:nvPr/>
      </p:nvGrpSpPr>
      <p:grpSpPr>
        <a:xfrm>
          <a:off x="0" y="0"/>
          <a:ext cx="0" cy="0"/>
          <a:chOff x="0" y="0"/>
          <a:chExt cx="0" cy="0"/>
        </a:xfrm>
      </p:grpSpPr>
      <p:pic>
        <p:nvPicPr>
          <p:cNvPr id="188" name="Google Shape;188;p28"/>
          <p:cNvPicPr preferRelativeResize="0"/>
          <p:nvPr/>
        </p:nvPicPr>
        <p:blipFill rotWithShape="1">
          <a:blip r:embed="rId2">
            <a:alphaModFix/>
          </a:blip>
          <a:srcRect/>
          <a:stretch/>
        </p:blipFill>
        <p:spPr>
          <a:xfrm>
            <a:off x="2900930" y="3558921"/>
            <a:ext cx="3380239" cy="21640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lt1"/>
        </a:solidFill>
        <a:effectLst/>
      </p:bgPr>
    </p:bg>
    <p:spTree>
      <p:nvGrpSpPr>
        <p:cNvPr id="1" name="Shape 189"/>
        <p:cNvGrpSpPr/>
        <p:nvPr/>
      </p:nvGrpSpPr>
      <p:grpSpPr>
        <a:xfrm>
          <a:off x="0" y="0"/>
          <a:ext cx="0" cy="0"/>
          <a:chOff x="0" y="0"/>
          <a:chExt cx="0" cy="0"/>
        </a:xfrm>
      </p:grpSpPr>
      <p:pic>
        <p:nvPicPr>
          <p:cNvPr id="190" name="Google Shape;190;p29"/>
          <p:cNvPicPr preferRelativeResize="0"/>
          <p:nvPr/>
        </p:nvPicPr>
        <p:blipFill rotWithShape="1">
          <a:blip r:embed="rId2">
            <a:alphaModFix/>
          </a:blip>
          <a:srcRect/>
          <a:stretch/>
        </p:blipFill>
        <p:spPr>
          <a:xfrm>
            <a:off x="2900930" y="3558921"/>
            <a:ext cx="3380239" cy="216407"/>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191"/>
        <p:cNvGrpSpPr/>
        <p:nvPr/>
      </p:nvGrpSpPr>
      <p:grpSpPr>
        <a:xfrm>
          <a:off x="0" y="0"/>
          <a:ext cx="0" cy="0"/>
          <a:chOff x="0" y="0"/>
          <a:chExt cx="0" cy="0"/>
        </a:xfrm>
      </p:grpSpPr>
      <p:pic>
        <p:nvPicPr>
          <p:cNvPr id="192" name="Google Shape;192;p30"/>
          <p:cNvPicPr preferRelativeResize="0"/>
          <p:nvPr/>
        </p:nvPicPr>
        <p:blipFill rotWithShape="1">
          <a:blip r:embed="rId2">
            <a:alphaModFix/>
          </a:blip>
          <a:srcRect/>
          <a:stretch/>
        </p:blipFill>
        <p:spPr>
          <a:xfrm>
            <a:off x="2900930" y="3558921"/>
            <a:ext cx="3380239" cy="2164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460375" y="409958"/>
            <a:ext cx="1144800" cy="809347"/>
          </a:xfrm>
          <a:prstGeom prst="rect">
            <a:avLst/>
          </a:prstGeom>
          <a:noFill/>
          <a:ln>
            <a:noFill/>
          </a:ln>
        </p:spPr>
      </p:pic>
      <p:sp>
        <p:nvSpPr>
          <p:cNvPr id="26" name="Google Shape;26;p4"/>
          <p:cNvSpPr txBox="1">
            <a:spLocks noGrp="1"/>
          </p:cNvSpPr>
          <p:nvPr>
            <p:ph type="ctrTitle"/>
          </p:nvPr>
        </p:nvSpPr>
        <p:spPr>
          <a:xfrm>
            <a:off x="447675" y="1681200"/>
            <a:ext cx="3733800" cy="1977536"/>
          </a:xfrm>
          <a:prstGeom prst="rect">
            <a:avLst/>
          </a:prstGeom>
          <a:noFill/>
          <a:ln>
            <a:noFill/>
          </a:ln>
        </p:spPr>
        <p:txBody>
          <a:bodyPr spcFirstLastPara="1" wrap="square" lIns="91425" tIns="91425" rIns="91425" bIns="91425" anchor="t" anchorCtr="0">
            <a:noAutofit/>
          </a:bodyPr>
          <a:lstStyle>
            <a:lvl1pPr marL="0" marR="0" lvl="0" indent="0" algn="l" rtl="0">
              <a:lnSpc>
                <a:spcPct val="116666"/>
              </a:lnSpc>
              <a:spcBef>
                <a:spcPts val="0"/>
              </a:spcBef>
              <a:spcAft>
                <a:spcPts val="0"/>
              </a:spcAft>
              <a:buClr>
                <a:srgbClr val="FFFFFF"/>
              </a:buClr>
              <a:buSzPts val="14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8" name="Google Shape;28;p4"/>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4"/>
          <p:cNvSpPr>
            <a:spLocks noGrp="1"/>
          </p:cNvSpPr>
          <p:nvPr>
            <p:ph type="pic" idx="3"/>
          </p:nvPr>
        </p:nvSpPr>
        <p:spPr>
          <a:xfrm>
            <a:off x="4581526" y="0"/>
            <a:ext cx="4562474"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485824" y="1332225"/>
            <a:ext cx="4334326" cy="393450"/>
          </a:xfrm>
          <a:prstGeom prst="rect">
            <a:avLst/>
          </a:prstGeom>
          <a:noFill/>
          <a:ln>
            <a:noFill/>
          </a:ln>
        </p:spPr>
        <p:txBody>
          <a:bodyPr spcFirstLastPara="1" wrap="square" lIns="91425" tIns="91425" rIns="91425" bIns="91425" anchor="b" anchorCtr="0">
            <a:noAutofit/>
          </a:bodyPr>
          <a:lstStyle>
            <a:lvl1pPr marL="0" marR="0" lvl="0" indent="0" algn="l" rtl="0">
              <a:lnSpc>
                <a:spcPct val="107692"/>
              </a:lnSpc>
              <a:spcBef>
                <a:spcPts val="0"/>
              </a:spcBef>
              <a:spcAft>
                <a:spcPts val="0"/>
              </a:spcAft>
              <a:buClr>
                <a:schemeClr val="dk2"/>
              </a:buClr>
              <a:buSzPts val="14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5"/>
          <p:cNvSpPr txBox="1">
            <a:spLocks noGrp="1"/>
          </p:cNvSpPr>
          <p:nvPr>
            <p:ph type="body" idx="1"/>
          </p:nvPr>
        </p:nvSpPr>
        <p:spPr>
          <a:xfrm>
            <a:off x="4508500" y="2000250"/>
            <a:ext cx="4102100" cy="31130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5"/>
          <p:cNvSpPr>
            <a:spLocks noGrp="1"/>
          </p:cNvSpPr>
          <p:nvPr>
            <p:ph type="pic" idx="2"/>
          </p:nvPr>
        </p:nvSpPr>
        <p:spPr>
          <a:xfrm>
            <a:off x="1" y="0"/>
            <a:ext cx="3876674"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4" name="Google Shape;34;p5"/>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35" name="Google Shape;35;p5"/>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lt2"/>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40000" y="418050"/>
            <a:ext cx="3587751"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rgbClr val="FFFFFF"/>
              </a:buClr>
              <a:buSzPts val="1400"/>
              <a:buFont typeface="Times New Roman"/>
              <a:buNone/>
              <a:defRPr sz="3400" b="1" i="0" u="none" strike="noStrike" cap="none">
                <a:solidFill>
                  <a:srgbClr val="FFFFFF"/>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552450" y="2085974"/>
            <a:ext cx="3533776"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5000"/>
              </a:lnSpc>
              <a:spcBef>
                <a:spcPts val="0"/>
              </a:spcBef>
              <a:spcAft>
                <a:spcPts val="0"/>
              </a:spcAft>
              <a:buClr>
                <a:schemeClr val="dk1"/>
              </a:buClr>
              <a:buSzPts val="1400"/>
              <a:buFont typeface="Arial"/>
              <a:buNone/>
              <a:defRPr sz="16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6"/>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0" name="Google Shape;40;p6"/>
          <p:cNvPicPr preferRelativeResize="0"/>
          <p:nvPr/>
        </p:nvPicPr>
        <p:blipFill rotWithShape="1">
          <a:blip r:embed="rId2">
            <a:alphaModFix/>
          </a:blip>
          <a:srcRect/>
          <a:stretch/>
        </p:blipFill>
        <p:spPr>
          <a:xfrm>
            <a:off x="500400" y="6375599"/>
            <a:ext cx="928499" cy="280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blip>
          <a:stretch>
            <a:fillRect l="-32998" r="-32998"/>
          </a:stretch>
        </a:blipFill>
        <a:effectLst/>
      </p:bgPr>
    </p:bg>
    <p:spTree>
      <p:nvGrpSpPr>
        <p:cNvPr id="1" name="Shape 41"/>
        <p:cNvGrpSpPr/>
        <p:nvPr/>
      </p:nvGrpSpPr>
      <p:grpSpPr>
        <a:xfrm>
          <a:off x="0" y="0"/>
          <a:ext cx="0" cy="0"/>
          <a:chOff x="0" y="0"/>
          <a:chExt cx="0" cy="0"/>
        </a:xfrm>
      </p:grpSpPr>
      <p:sp>
        <p:nvSpPr>
          <p:cNvPr id="42" name="Google Shape;42;p7"/>
          <p:cNvSpPr/>
          <p:nvPr/>
        </p:nvSpPr>
        <p:spPr>
          <a:xfrm>
            <a:off x="1971675" y="784223"/>
            <a:ext cx="5210175"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p:txBody>
      </p:sp>
      <p:sp>
        <p:nvSpPr>
          <p:cNvPr id="43" name="Google Shape;43;p7"/>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540000" y="418050"/>
            <a:ext cx="3681163"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8"/>
          <p:cNvSpPr txBox="1">
            <a:spLocks noGrp="1"/>
          </p:cNvSpPr>
          <p:nvPr>
            <p:ph type="body" idx="1"/>
          </p:nvPr>
        </p:nvSpPr>
        <p:spPr>
          <a:xfrm>
            <a:off x="539999" y="1695449"/>
            <a:ext cx="3681163"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8"/>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8" name="Google Shape;48;p8"/>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540000" y="418050"/>
            <a:ext cx="4470150"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9"/>
          <p:cNvSpPr txBox="1">
            <a:spLocks noGrp="1"/>
          </p:cNvSpPr>
          <p:nvPr>
            <p:ph type="body" idx="1"/>
          </p:nvPr>
        </p:nvSpPr>
        <p:spPr>
          <a:xfrm>
            <a:off x="540000" y="1695449"/>
            <a:ext cx="4511674"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9"/>
          <p:cNvSpPr>
            <a:spLocks noGrp="1"/>
          </p:cNvSpPr>
          <p:nvPr>
            <p:ph type="pic" idx="2"/>
          </p:nvPr>
        </p:nvSpPr>
        <p:spPr>
          <a:xfrm>
            <a:off x="5876925" y="0"/>
            <a:ext cx="32670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3" name="Google Shape;53;p9"/>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539999" y="418050"/>
            <a:ext cx="4517775"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11"/>
          <p:cNvSpPr txBox="1">
            <a:spLocks noGrp="1"/>
          </p:cNvSpPr>
          <p:nvPr>
            <p:ph type="body" idx="1"/>
          </p:nvPr>
        </p:nvSpPr>
        <p:spPr>
          <a:xfrm>
            <a:off x="539999" y="1695449"/>
            <a:ext cx="4517775"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1"/>
          <p:cNvSpPr>
            <a:spLocks noGrp="1"/>
          </p:cNvSpPr>
          <p:nvPr>
            <p:ph type="pic" idx="2"/>
          </p:nvPr>
        </p:nvSpPr>
        <p:spPr>
          <a:xfrm>
            <a:off x="5867400" y="0"/>
            <a:ext cx="32766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1"/>
          <p:cNvSpPr txBox="1">
            <a:spLocks noGrp="1"/>
          </p:cNvSpPr>
          <p:nvPr>
            <p:ph type="body" idx="3"/>
          </p:nvPr>
        </p:nvSpPr>
        <p:spPr>
          <a:xfrm>
            <a:off x="542925" y="5838825"/>
            <a:ext cx="3581400" cy="45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5" name="Google Shape;65;p11"/>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417599"/>
            <a:ext cx="5983288" cy="9063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534899" y="1704975"/>
            <a:ext cx="6001130" cy="428517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10" name="Google Shape;10;p1"/>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28">
            <a:alphaModFix/>
          </a:blip>
          <a:srcRect/>
          <a:stretch/>
        </p:blipFill>
        <p:spPr>
          <a:xfrm>
            <a:off x="500410" y="6376789"/>
            <a:ext cx="918000" cy="2799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0" r:id="rId21"/>
    <p:sldLayoutId id="2147483672" r:id="rId22"/>
    <p:sldLayoutId id="2147483673" r:id="rId23"/>
    <p:sldLayoutId id="2147483674" r:id="rId24"/>
    <p:sldLayoutId id="2147483675" r:id="rId25"/>
    <p:sldLayoutId id="2147483676"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qualifications.pearson.com/en/support/support-for-you/international-wbl/professional-bodies.html" TargetMode="Externa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0.xml"/><Relationship Id="rId16"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ctrTitle"/>
          </p:nvPr>
        </p:nvSpPr>
        <p:spPr>
          <a:xfrm>
            <a:off x="362025" y="1680075"/>
            <a:ext cx="4133700" cy="22443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chemeClr val="lt1"/>
              </a:buClr>
              <a:buFont typeface="Times New Roman"/>
              <a:buNone/>
            </a:pPr>
            <a:r>
              <a:rPr lang="en-GB" dirty="0"/>
              <a:t>HTU and Pearson: Higher Technical Education – Presentation to the Board of Studies</a:t>
            </a:r>
            <a:br>
              <a:rPr lang="en-GB" dirty="0"/>
            </a:br>
            <a:r>
              <a:rPr lang="en-GB" dirty="0"/>
              <a:t/>
            </a:r>
            <a:br>
              <a:rPr lang="en-GB" dirty="0"/>
            </a:br>
            <a:r>
              <a:rPr lang="en-GB" sz="2400" dirty="0"/>
              <a:t>Frank Edwards &amp; Ian Bani</a:t>
            </a:r>
            <a:endParaRPr sz="2400" dirty="0"/>
          </a:p>
          <a:p>
            <a:pPr marL="0" marR="0" lvl="0" indent="0" algn="l" rtl="0">
              <a:lnSpc>
                <a:spcPct val="116666"/>
              </a:lnSpc>
              <a:spcBef>
                <a:spcPts val="0"/>
              </a:spcBef>
              <a:spcAft>
                <a:spcPts val="0"/>
              </a:spcAft>
              <a:buClr>
                <a:schemeClr val="lt1"/>
              </a:buClr>
              <a:buFont typeface="Times New Roman"/>
              <a:buNone/>
            </a:pPr>
            <a:endParaRPr dirty="0"/>
          </a:p>
        </p:txBody>
      </p:sp>
      <p:sp>
        <p:nvSpPr>
          <p:cNvPr id="203" name="Google Shape;203;p32"/>
          <p:cNvSpPr txBox="1">
            <a:spLocks noGrp="1"/>
          </p:cNvSpPr>
          <p:nvPr>
            <p:ph type="subTitle" idx="1"/>
          </p:nvPr>
        </p:nvSpPr>
        <p:spPr>
          <a:xfrm>
            <a:off x="362025" y="4444425"/>
            <a:ext cx="3397200" cy="563673"/>
          </a:xfrm>
          <a:prstGeom prst="rect">
            <a:avLst/>
          </a:prstGeom>
          <a:noFill/>
          <a:ln>
            <a:noFill/>
          </a:ln>
        </p:spPr>
        <p:txBody>
          <a:bodyPr spcFirstLastPara="1" wrap="square" lIns="0" tIns="0" rIns="0" bIns="0" anchor="t" anchorCtr="0">
            <a:noAutofit/>
          </a:bodyPr>
          <a:lstStyle/>
          <a:p>
            <a:pPr marL="0" lvl="0" indent="0" algn="l" rtl="0">
              <a:lnSpc>
                <a:spcPct val="116666"/>
              </a:lnSpc>
              <a:spcBef>
                <a:spcPts val="0"/>
              </a:spcBef>
              <a:spcAft>
                <a:spcPts val="0"/>
              </a:spcAft>
              <a:buClr>
                <a:schemeClr val="lt1"/>
              </a:buClr>
              <a:buFont typeface="Times New Roman"/>
              <a:buNone/>
            </a:pPr>
            <a:endParaRPr sz="3600" b="1" dirty="0">
              <a:solidFill>
                <a:schemeClr val="lt1"/>
              </a:solidFill>
              <a:latin typeface="Times New Roman"/>
              <a:ea typeface="Times New Roman"/>
              <a:cs typeface="Times New Roman"/>
              <a:sym typeface="Times New Roman"/>
            </a:endParaRPr>
          </a:p>
          <a:p>
            <a:pPr marL="0" marR="0" lvl="0" indent="0" algn="l" rtl="0">
              <a:lnSpc>
                <a:spcPct val="133333"/>
              </a:lnSpc>
              <a:spcBef>
                <a:spcPts val="0"/>
              </a:spcBef>
              <a:spcAft>
                <a:spcPts val="0"/>
              </a:spcAft>
              <a:buClr>
                <a:srgbClr val="FFFFFF"/>
              </a:buClr>
              <a:buFont typeface="Arial"/>
              <a:buNone/>
            </a:pPr>
            <a:endParaRPr dirty="0"/>
          </a:p>
        </p:txBody>
      </p:sp>
      <p:sp>
        <p:nvSpPr>
          <p:cNvPr id="204" name="Google Shape;204;p32"/>
          <p:cNvSpPr txBox="1">
            <a:spLocks noGrp="1"/>
          </p:cNvSpPr>
          <p:nvPr>
            <p:ph type="body" idx="2"/>
          </p:nvPr>
        </p:nvSpPr>
        <p:spPr>
          <a:xfrm>
            <a:off x="447675" y="6265863"/>
            <a:ext cx="3962400" cy="285750"/>
          </a:xfrm>
          <a:prstGeom prst="rect">
            <a:avLst/>
          </a:prstGeom>
          <a:noFill/>
          <a:ln>
            <a:noFill/>
          </a:ln>
        </p:spPr>
        <p:txBody>
          <a:bodyPr spcFirstLastPara="1" wrap="square" lIns="0" tIns="0" rIns="0" bIns="0" anchor="t" anchorCtr="0">
            <a:noAutofit/>
          </a:bodyPr>
          <a:lstStyle/>
          <a:p>
            <a:pPr marL="0" marR="0" lvl="0" indent="0" algn="l" rtl="0">
              <a:lnSpc>
                <a:spcPct val="122222"/>
              </a:lnSpc>
              <a:spcBef>
                <a:spcPts val="0"/>
              </a:spcBef>
              <a:spcAft>
                <a:spcPts val="0"/>
              </a:spcAft>
              <a:buClr>
                <a:srgbClr val="FFFFFF"/>
              </a:buClr>
              <a:buFont typeface="Arial"/>
              <a:buNone/>
            </a:pPr>
            <a:r>
              <a:rPr lang="en-GB" dirty="0"/>
              <a:t>Jordan, 29 January 2020</a:t>
            </a:r>
            <a:endParaRPr sz="1800" b="0" i="0" u="none" strike="noStrike" cap="none" dirty="0">
              <a:solidFill>
                <a:srgbClr val="FFFFFF"/>
              </a:solidFill>
              <a:latin typeface="Arial"/>
              <a:ea typeface="Arial"/>
              <a:cs typeface="Arial"/>
              <a:sym typeface="Arial"/>
            </a:endParaRPr>
          </a:p>
        </p:txBody>
      </p:sp>
      <p:sp>
        <p:nvSpPr>
          <p:cNvPr id="205" name="Google Shape;205;p32"/>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endParaRPr/>
          </a:p>
          <a:p>
            <a:pPr marL="0" lvl="0" indent="0" algn="ctr" rtl="0">
              <a:lnSpc>
                <a:spcPct val="200000"/>
              </a:lnSpc>
              <a:spcBef>
                <a:spcPts val="0"/>
              </a:spcBef>
              <a:spcAft>
                <a:spcPts val="0"/>
              </a:spcAft>
              <a:buClr>
                <a:schemeClr val="dk1"/>
              </a:buClr>
              <a:buSzPts val="1100"/>
              <a:buFont typeface="Arial"/>
              <a:buNone/>
            </a:pPr>
            <a:endParaRPr/>
          </a:p>
          <a:p>
            <a:pPr marL="0" lvl="0" indent="0" algn="ctr" rtl="0">
              <a:lnSpc>
                <a:spcPct val="200000"/>
              </a:lnSpc>
              <a:spcBef>
                <a:spcPts val="0"/>
              </a:spcBef>
              <a:spcAft>
                <a:spcPts val="0"/>
              </a:spcAft>
              <a:buClr>
                <a:schemeClr val="dk1"/>
              </a:buClr>
              <a:buSzPts val="1100"/>
              <a:buFont typeface="Arial"/>
              <a:buNone/>
            </a:pPr>
            <a:endParaRPr/>
          </a:p>
          <a:p>
            <a:pPr marL="0" lvl="0" indent="0" algn="ctr" rtl="0">
              <a:lnSpc>
                <a:spcPct val="200000"/>
              </a:lnSpc>
              <a:spcBef>
                <a:spcPts val="0"/>
              </a:spcBef>
              <a:spcAft>
                <a:spcPts val="0"/>
              </a:spcAft>
              <a:buClr>
                <a:schemeClr val="dk1"/>
              </a:buClr>
              <a:buSzPts val="1100"/>
              <a:buFont typeface="Arial"/>
              <a:buNone/>
            </a:pPr>
            <a:endParaRPr/>
          </a:p>
          <a:p>
            <a:pPr marL="0" lvl="0" indent="0" algn="ctr" rtl="0">
              <a:lnSpc>
                <a:spcPct val="200000"/>
              </a:lnSpc>
              <a:spcBef>
                <a:spcPts val="0"/>
              </a:spcBef>
              <a:spcAft>
                <a:spcPts val="0"/>
              </a:spcAft>
              <a:buClr>
                <a:schemeClr val="dk1"/>
              </a:buClr>
              <a:buSzPts val="1100"/>
              <a:buFont typeface="Arial"/>
              <a:buNone/>
            </a:pPr>
            <a:endParaRPr/>
          </a:p>
          <a:p>
            <a:pPr marL="0" lvl="0" indent="0" algn="ctr" rtl="0">
              <a:lnSpc>
                <a:spcPct val="200000"/>
              </a:lnSpc>
              <a:spcBef>
                <a:spcPts val="0"/>
              </a:spcBef>
              <a:spcAft>
                <a:spcPts val="0"/>
              </a:spcAft>
              <a:buClr>
                <a:schemeClr val="dk1"/>
              </a:buClr>
              <a:buSzPts val="1100"/>
              <a:buFont typeface="Arial"/>
              <a:buNone/>
            </a:pPr>
            <a:endParaRPr/>
          </a:p>
          <a:p>
            <a:pPr marL="0" lvl="0" indent="0" algn="ctr" rtl="0">
              <a:lnSpc>
                <a:spcPct val="200000"/>
              </a:lnSpc>
              <a:spcBef>
                <a:spcPts val="0"/>
              </a:spcBef>
              <a:spcAft>
                <a:spcPts val="0"/>
              </a:spcAft>
              <a:buClr>
                <a:schemeClr val="dk1"/>
              </a:buClr>
              <a:buSzPts val="1100"/>
              <a:buFont typeface="Arial"/>
              <a:buNone/>
            </a:pPr>
            <a:endParaRPr/>
          </a:p>
          <a:p>
            <a:pPr marL="0" lvl="0" indent="0" algn="ctr" rtl="0">
              <a:lnSpc>
                <a:spcPct val="200000"/>
              </a:lnSpc>
              <a:spcBef>
                <a:spcPts val="0"/>
              </a:spcBef>
              <a:spcAft>
                <a:spcPts val="0"/>
              </a:spcAft>
              <a:buClr>
                <a:schemeClr val="dk1"/>
              </a:buClr>
              <a:buSzPts val="1100"/>
              <a:buFont typeface="Arial"/>
              <a:buNone/>
            </a:pPr>
            <a:endParaRPr/>
          </a:p>
          <a:p>
            <a:pPr marL="0" lvl="0" indent="0" algn="ctr" rtl="0">
              <a:lnSpc>
                <a:spcPct val="200000"/>
              </a:lnSpc>
              <a:spcBef>
                <a:spcPts val="0"/>
              </a:spcBef>
              <a:spcAft>
                <a:spcPts val="0"/>
              </a:spcAft>
              <a:buClr>
                <a:schemeClr val="dk1"/>
              </a:buClr>
              <a:buSzPts val="1100"/>
              <a:buFont typeface="Arial"/>
              <a:buNone/>
            </a:pPr>
            <a:r>
              <a:rPr lang="en-GB"/>
              <a:t>Image placeholder</a:t>
            </a:r>
            <a:endParaRPr/>
          </a:p>
          <a:p>
            <a:pPr marL="0" lvl="0" indent="0" algn="ctr" rtl="0">
              <a:spcBef>
                <a:spcPts val="0"/>
              </a:spcBef>
              <a:spcAft>
                <a:spcPts val="0"/>
              </a:spcAft>
              <a:buNone/>
            </a:pPr>
            <a:endParaRPr/>
          </a:p>
        </p:txBody>
      </p:sp>
      <p:cxnSp>
        <p:nvCxnSpPr>
          <p:cNvPr id="206" name="Google Shape;206;p32"/>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207" name="Google Shape;207;p32"/>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i="0" u="none" strike="noStrike" cap="none">
                <a:solidFill>
                  <a:schemeClr val="lt2"/>
                </a:solidFill>
                <a:latin typeface="Arial"/>
                <a:ea typeface="Arial"/>
                <a:cs typeface="Arial"/>
                <a:sym typeface="Arial"/>
              </a:rPr>
              <a:t>1</a:t>
            </a:fld>
            <a:endParaRPr sz="800" b="1" i="0" u="none" strike="noStrike" cap="none">
              <a:solidFill>
                <a:schemeClr val="lt2"/>
              </a:solidFill>
              <a:latin typeface="Arial"/>
              <a:ea typeface="Arial"/>
              <a:cs typeface="Arial"/>
              <a:sym typeface="Arial"/>
            </a:endParaRPr>
          </a:p>
        </p:txBody>
      </p:sp>
      <p:sp>
        <p:nvSpPr>
          <p:cNvPr id="208" name="Google Shape;208;p32"/>
          <p:cNvSpPr txBox="1"/>
          <p:nvPr/>
        </p:nvSpPr>
        <p:spPr>
          <a:xfrm>
            <a:off x="6293644" y="6494370"/>
            <a:ext cx="2135978" cy="116681"/>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2"/>
              </a:buClr>
              <a:buFont typeface="Arial"/>
              <a:buNone/>
            </a:pPr>
            <a:r>
              <a:rPr lang="en-GB" sz="700" b="1" i="0" u="none" strike="noStrike" cap="none">
                <a:solidFill>
                  <a:schemeClr val="lt2"/>
                </a:solidFill>
                <a:latin typeface="Arial"/>
                <a:ea typeface="Arial"/>
                <a:cs typeface="Arial"/>
                <a:sym typeface="Arial"/>
              </a:rPr>
              <a:t>Presentation Title Arial Bold 7 pt</a:t>
            </a:r>
            <a:endParaRPr sz="700" b="1" i="0" u="none" strike="noStrike" cap="none">
              <a:solidFill>
                <a:schemeClr val="lt2"/>
              </a:solidFill>
              <a:latin typeface="Arial"/>
              <a:ea typeface="Arial"/>
              <a:cs typeface="Arial"/>
              <a:sym typeface="Arial"/>
            </a:endParaRPr>
          </a:p>
        </p:txBody>
      </p:sp>
      <p:sp>
        <p:nvSpPr>
          <p:cNvPr id="209" name="Google Shape;209;p32"/>
          <p:cNvSpPr txBox="1"/>
          <p:nvPr/>
        </p:nvSpPr>
        <p:spPr>
          <a:xfrm>
            <a:off x="6679579" y="161925"/>
            <a:ext cx="2249014" cy="230832"/>
          </a:xfrm>
          <a:prstGeom prst="rect">
            <a:avLst/>
          </a:prstGeom>
          <a:noFill/>
          <a:ln>
            <a:noFill/>
          </a:ln>
        </p:spPr>
        <p:txBody>
          <a:bodyPr spcFirstLastPara="1" wrap="square" lIns="0" tIns="0" rIns="0" bIns="0" anchor="t" anchorCtr="0">
            <a:noAutofit/>
          </a:bodyPr>
          <a:lstStyle/>
          <a:p>
            <a:pPr marL="0" marR="0" lvl="0" indent="0" algn="r" rtl="0">
              <a:lnSpc>
                <a:spcPct val="128571"/>
              </a:lnSpc>
              <a:spcBef>
                <a:spcPts val="0"/>
              </a:spcBef>
              <a:spcAft>
                <a:spcPts val="0"/>
              </a:spcAft>
              <a:buNone/>
            </a:pPr>
            <a:r>
              <a:rPr lang="en-GB" sz="700" b="0" i="0" u="none" strike="noStrike" cap="none">
                <a:solidFill>
                  <a:schemeClr val="dk1"/>
                </a:solidFill>
                <a:latin typeface="Arial"/>
                <a:ea typeface="Arial"/>
                <a:cs typeface="Arial"/>
                <a:sym typeface="Arial"/>
              </a:rPr>
              <a:t>Image by Photographer’s Name (Credit in black type) or </a:t>
            </a:r>
            <a:endParaRPr/>
          </a:p>
          <a:p>
            <a:pPr marL="0" marR="0" lvl="0" indent="0" algn="r" rtl="0">
              <a:lnSpc>
                <a:spcPct val="128571"/>
              </a:lnSpc>
              <a:spcBef>
                <a:spcPts val="0"/>
              </a:spcBef>
              <a:spcAft>
                <a:spcPts val="0"/>
              </a:spcAft>
              <a:buNone/>
            </a:pPr>
            <a:r>
              <a:rPr lang="en-GB" sz="700" b="0" i="0" u="none" strike="noStrike" cap="none">
                <a:solidFill>
                  <a:srgbClr val="FFFFFF"/>
                </a:solidFill>
                <a:latin typeface="Arial"/>
                <a:ea typeface="Arial"/>
                <a:cs typeface="Arial"/>
                <a:sym typeface="Arial"/>
              </a:rPr>
              <a:t>Image by Photographer’s Name (Credit in white type)</a:t>
            </a:r>
            <a:endParaRPr sz="700" b="0" i="0" u="none" strike="noStrike" cap="none">
              <a:solidFill>
                <a:srgbClr val="FFFFFF"/>
              </a:solidFill>
              <a:latin typeface="Arial"/>
              <a:ea typeface="Arial"/>
              <a:cs typeface="Arial"/>
              <a:sym typeface="Arial"/>
            </a:endParaRPr>
          </a:p>
        </p:txBody>
      </p:sp>
      <p:pic>
        <p:nvPicPr>
          <p:cNvPr id="210" name="Google Shape;210;p32"/>
          <p:cNvPicPr preferRelativeResize="0">
            <a:picLocks noGrp="1"/>
          </p:cNvPicPr>
          <p:nvPr>
            <p:ph type="pic" idx="3"/>
          </p:nvPr>
        </p:nvPicPr>
        <p:blipFill rotWithShape="1">
          <a:blip r:embed="rId3">
            <a:alphaModFix/>
          </a:blip>
          <a:srcRect l="7121" r="2731" b="3984"/>
          <a:stretch/>
        </p:blipFill>
        <p:spPr>
          <a:xfrm>
            <a:off x="4581525" y="0"/>
            <a:ext cx="4562400" cy="6858000"/>
          </a:xfrm>
          <a:prstGeom prst="rect">
            <a:avLst/>
          </a:prstGeom>
          <a:solidFill>
            <a:srgbClr val="BBBBBB"/>
          </a:solidFill>
          <a:ln>
            <a:noFill/>
          </a:ln>
        </p:spPr>
      </p:pic>
      <p:sp>
        <p:nvSpPr>
          <p:cNvPr id="211" name="Google Shape;211;p32"/>
          <p:cNvSpPr txBox="1"/>
          <p:nvPr/>
        </p:nvSpPr>
        <p:spPr>
          <a:xfrm>
            <a:off x="8046941" y="161925"/>
            <a:ext cx="881700" cy="1155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600">
                <a:solidFill>
                  <a:srgbClr val="FFFFFF"/>
                </a:solidFill>
                <a:latin typeface="Arial"/>
                <a:ea typeface="Arial"/>
                <a:cs typeface="Arial"/>
                <a:sym typeface="Arial"/>
              </a:rPr>
              <a:t>Image by Davide Bonnazi</a:t>
            </a:r>
            <a:endParaRPr sz="60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0" y="108412"/>
            <a:ext cx="9144000" cy="540900"/>
          </a:xfrm>
          <a:prstGeom prst="rect">
            <a:avLst/>
          </a:prstGeom>
          <a:noFill/>
          <a:ln>
            <a:noFill/>
          </a:ln>
        </p:spPr>
        <p:txBody>
          <a:bodyPr spcFirstLastPara="1" wrap="square" lIns="0" tIns="0" rIns="0" bIns="0" anchor="t" anchorCtr="0">
            <a:noAutofit/>
          </a:bodyPr>
          <a:lstStyle/>
          <a:p>
            <a:pPr marL="0" lvl="0" indent="0" algn="ctr" rtl="0">
              <a:lnSpc>
                <a:spcPct val="117647"/>
              </a:lnSpc>
              <a:spcBef>
                <a:spcPts val="0"/>
              </a:spcBef>
              <a:spcAft>
                <a:spcPts val="0"/>
              </a:spcAft>
              <a:buSzPts val="675"/>
              <a:buNone/>
            </a:pPr>
            <a:r>
              <a:rPr lang="en-GB" sz="2400" dirty="0">
                <a:latin typeface="Playfair Display" panose="00000500000000000000" pitchFamily="2" charset="0"/>
              </a:rPr>
              <a:t>Professional Recognition</a:t>
            </a:r>
            <a:endParaRPr sz="2400" dirty="0">
              <a:latin typeface="Playfair Display" panose="00000500000000000000" pitchFamily="2" charset="0"/>
            </a:endParaRPr>
          </a:p>
        </p:txBody>
      </p:sp>
      <p:sp>
        <p:nvSpPr>
          <p:cNvPr id="281" name="Google Shape;281;p40"/>
          <p:cNvSpPr txBox="1"/>
          <p:nvPr/>
        </p:nvSpPr>
        <p:spPr>
          <a:xfrm>
            <a:off x="709643" y="1033007"/>
            <a:ext cx="7888200" cy="421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endParaRPr b="1">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r>
              <a:rPr lang="en-GB" sz="1400" b="1" i="0" u="none" strike="noStrike" cap="none">
                <a:solidFill>
                  <a:schemeClr val="lt2"/>
                </a:solidFill>
                <a:latin typeface="Open Sans"/>
                <a:ea typeface="Open Sans"/>
                <a:cs typeface="Open Sans"/>
                <a:sym typeface="Open Sans"/>
              </a:rPr>
              <a:t>BTEC (RQF) HNs</a:t>
            </a: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r>
              <a:rPr lang="en-GB" sz="1400" b="0" i="0" u="none" strike="noStrike" cap="none">
                <a:solidFill>
                  <a:schemeClr val="lt2"/>
                </a:solidFill>
                <a:latin typeface="Open Sans"/>
                <a:ea typeface="Open Sans"/>
                <a:cs typeface="Open Sans"/>
                <a:sym typeface="Open Sans"/>
              </a:rPr>
              <a:t>HNs in Business</a:t>
            </a: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r>
              <a:rPr lang="en-GB" sz="1400" b="0" i="0" u="none" strike="noStrike" cap="none">
                <a:solidFill>
                  <a:schemeClr val="lt2"/>
                </a:solidFill>
                <a:latin typeface="Open Sans"/>
                <a:ea typeface="Open Sans"/>
                <a:cs typeface="Open Sans"/>
                <a:sym typeface="Open Sans"/>
              </a:rPr>
              <a:t>HNs in Computing</a:t>
            </a: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r>
              <a:rPr lang="en-GB" sz="1400" b="0" i="0" u="none" strike="noStrike" cap="none">
                <a:solidFill>
                  <a:schemeClr val="lt2"/>
                </a:solidFill>
                <a:latin typeface="Open Sans"/>
                <a:ea typeface="Open Sans"/>
                <a:cs typeface="Open Sans"/>
                <a:sym typeface="Open Sans"/>
              </a:rPr>
              <a:t>(mostly vendor quals) </a:t>
            </a: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r>
              <a:rPr lang="en-GB" sz="1400" b="0" i="0" u="none" strike="noStrike" cap="none">
                <a:solidFill>
                  <a:schemeClr val="lt2"/>
                </a:solidFill>
                <a:latin typeface="Open Sans"/>
                <a:ea typeface="Open Sans"/>
                <a:cs typeface="Open Sans"/>
                <a:sym typeface="Open Sans"/>
              </a:rPr>
              <a:t>HNs in Engineering</a:t>
            </a:r>
            <a:endParaRPr sz="1400" b="0" i="0" u="none" strike="noStrike" cap="none">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endParaRPr>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endParaRPr>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endParaRPr>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rgbClr val="000000"/>
              </a:buClr>
              <a:buSzPts val="1400"/>
              <a:buFont typeface="Arial"/>
              <a:buNone/>
            </a:pPr>
            <a:r>
              <a:rPr lang="en-GB" sz="1400" b="0" i="0" u="none" strike="noStrike" cap="none">
                <a:solidFill>
                  <a:schemeClr val="lt2"/>
                </a:solidFill>
                <a:latin typeface="Open Sans"/>
                <a:ea typeface="Open Sans"/>
                <a:cs typeface="Open Sans"/>
                <a:sym typeface="Open Sans"/>
              </a:rPr>
              <a:t>HNs in Construction</a:t>
            </a:r>
            <a:endParaRPr sz="1400" b="0" i="0" u="none" strike="noStrike" cap="none">
              <a:solidFill>
                <a:schemeClr val="lt2"/>
              </a:solidFill>
              <a:latin typeface="Open Sans"/>
              <a:ea typeface="Open Sans"/>
              <a:cs typeface="Open Sans"/>
              <a:sym typeface="Open Sans"/>
            </a:endParaRPr>
          </a:p>
          <a:p>
            <a:pPr marL="0" marR="0" lvl="0" indent="0" algn="ctr" rtl="0">
              <a:lnSpc>
                <a:spcPct val="118750"/>
              </a:lnSpc>
              <a:spcBef>
                <a:spcPts val="0"/>
              </a:spcBef>
              <a:spcAft>
                <a:spcPts val="0"/>
              </a:spcAft>
              <a:buClr>
                <a:srgbClr val="000000"/>
              </a:buClr>
              <a:buSzPts val="1400"/>
              <a:buFont typeface="Arial"/>
              <a:buNone/>
            </a:pPr>
            <a:endParaRPr sz="1400" b="1" i="0" u="none" strike="noStrike" cap="none">
              <a:solidFill>
                <a:schemeClr val="lt2"/>
              </a:solidFill>
              <a:latin typeface="Open Sans"/>
              <a:ea typeface="Open Sans"/>
              <a:cs typeface="Open Sans"/>
              <a:sym typeface="Open Sans"/>
            </a:endParaRPr>
          </a:p>
          <a:p>
            <a:pPr marL="0" marR="0" lvl="0" indent="0" algn="ctr" rtl="0">
              <a:lnSpc>
                <a:spcPct val="118750"/>
              </a:lnSpc>
              <a:spcBef>
                <a:spcPts val="0"/>
              </a:spcBef>
              <a:spcAft>
                <a:spcPts val="0"/>
              </a:spcAft>
              <a:buClr>
                <a:srgbClr val="000000"/>
              </a:buClr>
              <a:buSzPts val="1400"/>
              <a:buFont typeface="Arial"/>
              <a:buNone/>
            </a:pPr>
            <a:endParaRPr sz="1400" b="1" i="0" u="none" strike="noStrike" cap="none">
              <a:solidFill>
                <a:schemeClr val="lt2"/>
              </a:solidFill>
              <a:latin typeface="Open Sans"/>
              <a:ea typeface="Open Sans"/>
              <a:cs typeface="Open Sans"/>
              <a:sym typeface="Open Sans"/>
            </a:endParaRPr>
          </a:p>
          <a:p>
            <a:pPr marL="0" marR="0" lvl="0" indent="0" algn="ctr" rtl="0">
              <a:lnSpc>
                <a:spcPct val="118750"/>
              </a:lnSpc>
              <a:spcBef>
                <a:spcPts val="0"/>
              </a:spcBef>
              <a:spcAft>
                <a:spcPts val="0"/>
              </a:spcAft>
              <a:buClr>
                <a:srgbClr val="000000"/>
              </a:buClr>
              <a:buSzPts val="1400"/>
              <a:buFont typeface="Arial"/>
              <a:buNone/>
            </a:pPr>
            <a:r>
              <a:rPr lang="en-GB" sz="1400" b="1" i="0" u="none" strike="noStrike" cap="none">
                <a:solidFill>
                  <a:schemeClr val="lt2"/>
                </a:solidFill>
                <a:latin typeface="Open Sans"/>
                <a:ea typeface="Open Sans"/>
                <a:cs typeface="Open Sans"/>
                <a:sym typeface="Open Sans"/>
              </a:rPr>
              <a:t>Find all Professional Body recognition on our </a:t>
            </a:r>
            <a:r>
              <a:rPr lang="en-GB" sz="1400" b="1" i="0" u="sng" strike="noStrike" cap="none">
                <a:solidFill>
                  <a:schemeClr val="lt2"/>
                </a:solidFill>
                <a:latin typeface="Open Sans"/>
                <a:ea typeface="Open Sans"/>
                <a:cs typeface="Open Sans"/>
                <a:sym typeface="Open Sans"/>
                <a:hlinkClick r:id="rId3"/>
              </a:rPr>
              <a:t>website</a:t>
            </a:r>
            <a:r>
              <a:rPr lang="en-GB" sz="1600" b="1" i="0" u="none" strike="noStrike" cap="none">
                <a:solidFill>
                  <a:schemeClr val="lt2"/>
                </a:solidFill>
                <a:latin typeface="Open Sans"/>
                <a:ea typeface="Open Sans"/>
                <a:cs typeface="Open Sans"/>
                <a:sym typeface="Open Sans"/>
              </a:rPr>
              <a:t>	</a:t>
            </a:r>
            <a:endParaRPr sz="1400" b="0" i="0" u="none" strike="noStrike" cap="none">
              <a:solidFill>
                <a:schemeClr val="lt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2"/>
              </a:solidFill>
              <a:latin typeface="Open Sans"/>
              <a:ea typeface="Open Sans"/>
              <a:cs typeface="Open Sans"/>
              <a:sym typeface="Open Sans"/>
            </a:endParaRPr>
          </a:p>
        </p:txBody>
      </p:sp>
      <p:pic>
        <p:nvPicPr>
          <p:cNvPr id="282" name="Google Shape;282;p40"/>
          <p:cNvPicPr preferRelativeResize="0"/>
          <p:nvPr/>
        </p:nvPicPr>
        <p:blipFill rotWithShape="1">
          <a:blip r:embed="rId4">
            <a:alphaModFix/>
          </a:blip>
          <a:srcRect/>
          <a:stretch/>
        </p:blipFill>
        <p:spPr>
          <a:xfrm>
            <a:off x="3012289" y="1588201"/>
            <a:ext cx="406052" cy="405565"/>
          </a:xfrm>
          <a:prstGeom prst="rect">
            <a:avLst/>
          </a:prstGeom>
          <a:noFill/>
          <a:ln>
            <a:noFill/>
          </a:ln>
        </p:spPr>
      </p:pic>
      <p:pic>
        <p:nvPicPr>
          <p:cNvPr id="283" name="Google Shape;283;p40"/>
          <p:cNvPicPr preferRelativeResize="0"/>
          <p:nvPr/>
        </p:nvPicPr>
        <p:blipFill rotWithShape="1">
          <a:blip r:embed="rId5">
            <a:alphaModFix/>
          </a:blip>
          <a:srcRect/>
          <a:stretch/>
        </p:blipFill>
        <p:spPr>
          <a:xfrm>
            <a:off x="4001120" y="1613962"/>
            <a:ext cx="993819" cy="409365"/>
          </a:xfrm>
          <a:prstGeom prst="rect">
            <a:avLst/>
          </a:prstGeom>
          <a:noFill/>
          <a:ln>
            <a:noFill/>
          </a:ln>
        </p:spPr>
      </p:pic>
      <p:pic>
        <p:nvPicPr>
          <p:cNvPr id="284" name="Google Shape;284;p40"/>
          <p:cNvPicPr preferRelativeResize="0"/>
          <p:nvPr/>
        </p:nvPicPr>
        <p:blipFill rotWithShape="1">
          <a:blip r:embed="rId6">
            <a:alphaModFix/>
          </a:blip>
          <a:srcRect/>
          <a:stretch/>
        </p:blipFill>
        <p:spPr>
          <a:xfrm>
            <a:off x="5437837" y="1677741"/>
            <a:ext cx="1279292" cy="281808"/>
          </a:xfrm>
          <a:prstGeom prst="rect">
            <a:avLst/>
          </a:prstGeom>
          <a:noFill/>
          <a:ln>
            <a:noFill/>
          </a:ln>
        </p:spPr>
      </p:pic>
      <p:pic>
        <p:nvPicPr>
          <p:cNvPr id="285" name="Google Shape;285;p40"/>
          <p:cNvPicPr preferRelativeResize="0"/>
          <p:nvPr/>
        </p:nvPicPr>
        <p:blipFill rotWithShape="1">
          <a:blip r:embed="rId7">
            <a:alphaModFix/>
          </a:blip>
          <a:srcRect/>
          <a:stretch/>
        </p:blipFill>
        <p:spPr>
          <a:xfrm>
            <a:off x="6960160" y="1480125"/>
            <a:ext cx="1153332" cy="677041"/>
          </a:xfrm>
          <a:prstGeom prst="rect">
            <a:avLst/>
          </a:prstGeom>
          <a:noFill/>
          <a:ln>
            <a:noFill/>
          </a:ln>
        </p:spPr>
      </p:pic>
      <p:pic>
        <p:nvPicPr>
          <p:cNvPr id="286" name="Google Shape;286;p40"/>
          <p:cNvPicPr preferRelativeResize="0"/>
          <p:nvPr/>
        </p:nvPicPr>
        <p:blipFill rotWithShape="1">
          <a:blip r:embed="rId8">
            <a:alphaModFix/>
          </a:blip>
          <a:srcRect/>
          <a:stretch/>
        </p:blipFill>
        <p:spPr>
          <a:xfrm>
            <a:off x="2935857" y="2566049"/>
            <a:ext cx="558942" cy="676457"/>
          </a:xfrm>
          <a:prstGeom prst="rect">
            <a:avLst/>
          </a:prstGeom>
          <a:noFill/>
          <a:ln>
            <a:noFill/>
          </a:ln>
        </p:spPr>
      </p:pic>
      <p:pic>
        <p:nvPicPr>
          <p:cNvPr id="287" name="Google Shape;287;p40"/>
          <p:cNvPicPr preferRelativeResize="0"/>
          <p:nvPr/>
        </p:nvPicPr>
        <p:blipFill rotWithShape="1">
          <a:blip r:embed="rId9">
            <a:alphaModFix/>
          </a:blip>
          <a:srcRect/>
          <a:stretch/>
        </p:blipFill>
        <p:spPr>
          <a:xfrm>
            <a:off x="7260160" y="3740293"/>
            <a:ext cx="1124164" cy="426194"/>
          </a:xfrm>
          <a:prstGeom prst="rect">
            <a:avLst/>
          </a:prstGeom>
          <a:noFill/>
          <a:ln>
            <a:noFill/>
          </a:ln>
        </p:spPr>
      </p:pic>
      <p:pic>
        <p:nvPicPr>
          <p:cNvPr id="288" name="Google Shape;288;p40"/>
          <p:cNvPicPr preferRelativeResize="0"/>
          <p:nvPr/>
        </p:nvPicPr>
        <p:blipFill rotWithShape="1">
          <a:blip r:embed="rId10">
            <a:alphaModFix/>
          </a:blip>
          <a:srcRect/>
          <a:stretch/>
        </p:blipFill>
        <p:spPr>
          <a:xfrm>
            <a:off x="4994960" y="3251339"/>
            <a:ext cx="1334046" cy="332417"/>
          </a:xfrm>
          <a:prstGeom prst="rect">
            <a:avLst/>
          </a:prstGeom>
          <a:noFill/>
          <a:ln>
            <a:noFill/>
          </a:ln>
        </p:spPr>
      </p:pic>
      <p:pic>
        <p:nvPicPr>
          <p:cNvPr id="289" name="Google Shape;289;p40"/>
          <p:cNvPicPr preferRelativeResize="0"/>
          <p:nvPr/>
        </p:nvPicPr>
        <p:blipFill rotWithShape="1">
          <a:blip r:embed="rId11">
            <a:alphaModFix/>
          </a:blip>
          <a:srcRect/>
          <a:stretch/>
        </p:blipFill>
        <p:spPr>
          <a:xfrm>
            <a:off x="5781461" y="3739838"/>
            <a:ext cx="1237549" cy="427118"/>
          </a:xfrm>
          <a:prstGeom prst="rect">
            <a:avLst/>
          </a:prstGeom>
          <a:noFill/>
          <a:ln>
            <a:noFill/>
          </a:ln>
        </p:spPr>
      </p:pic>
      <p:pic>
        <p:nvPicPr>
          <p:cNvPr id="290" name="Google Shape;290;p40"/>
          <p:cNvPicPr preferRelativeResize="0"/>
          <p:nvPr/>
        </p:nvPicPr>
        <p:blipFill rotWithShape="1">
          <a:blip r:embed="rId12">
            <a:alphaModFix/>
          </a:blip>
          <a:srcRect/>
          <a:stretch/>
        </p:blipFill>
        <p:spPr>
          <a:xfrm>
            <a:off x="3082083" y="3814793"/>
            <a:ext cx="930515" cy="339144"/>
          </a:xfrm>
          <a:prstGeom prst="rect">
            <a:avLst/>
          </a:prstGeom>
          <a:noFill/>
          <a:ln>
            <a:noFill/>
          </a:ln>
        </p:spPr>
      </p:pic>
      <p:pic>
        <p:nvPicPr>
          <p:cNvPr id="291" name="Google Shape;291;p40"/>
          <p:cNvPicPr preferRelativeResize="0"/>
          <p:nvPr/>
        </p:nvPicPr>
        <p:blipFill rotWithShape="1">
          <a:blip r:embed="rId13">
            <a:alphaModFix/>
          </a:blip>
          <a:srcRect/>
          <a:stretch/>
        </p:blipFill>
        <p:spPr>
          <a:xfrm>
            <a:off x="4498925" y="3780676"/>
            <a:ext cx="722085" cy="407392"/>
          </a:xfrm>
          <a:prstGeom prst="rect">
            <a:avLst/>
          </a:prstGeom>
          <a:noFill/>
          <a:ln>
            <a:noFill/>
          </a:ln>
        </p:spPr>
      </p:pic>
      <p:pic>
        <p:nvPicPr>
          <p:cNvPr id="292" name="Google Shape;292;p40"/>
          <p:cNvPicPr preferRelativeResize="0"/>
          <p:nvPr/>
        </p:nvPicPr>
        <p:blipFill rotWithShape="1">
          <a:blip r:embed="rId14">
            <a:alphaModFix/>
          </a:blip>
          <a:srcRect/>
          <a:stretch/>
        </p:blipFill>
        <p:spPr>
          <a:xfrm>
            <a:off x="3012296" y="4651247"/>
            <a:ext cx="657900" cy="363150"/>
          </a:xfrm>
          <a:prstGeom prst="rect">
            <a:avLst/>
          </a:prstGeom>
          <a:noFill/>
          <a:ln>
            <a:noFill/>
          </a:ln>
        </p:spPr>
      </p:pic>
      <p:pic>
        <p:nvPicPr>
          <p:cNvPr id="293" name="Google Shape;293;p40" descr="Image result for Institute of Civil Engineers"/>
          <p:cNvPicPr preferRelativeResize="0"/>
          <p:nvPr/>
        </p:nvPicPr>
        <p:blipFill rotWithShape="1">
          <a:blip r:embed="rId15">
            <a:alphaModFix/>
          </a:blip>
          <a:srcRect/>
          <a:stretch/>
        </p:blipFill>
        <p:spPr>
          <a:xfrm>
            <a:off x="4088543" y="4514683"/>
            <a:ext cx="565200" cy="400049"/>
          </a:xfrm>
          <a:prstGeom prst="rect">
            <a:avLst/>
          </a:prstGeom>
          <a:noFill/>
          <a:ln>
            <a:noFill/>
          </a:ln>
        </p:spPr>
      </p:pic>
      <p:pic>
        <p:nvPicPr>
          <p:cNvPr id="294" name="Google Shape;294;p40"/>
          <p:cNvPicPr preferRelativeResize="0"/>
          <p:nvPr/>
        </p:nvPicPr>
        <p:blipFill rotWithShape="1">
          <a:blip r:embed="rId16">
            <a:alphaModFix/>
          </a:blip>
          <a:srcRect/>
          <a:stretch/>
        </p:blipFill>
        <p:spPr>
          <a:xfrm>
            <a:off x="5072102" y="4516506"/>
            <a:ext cx="964957" cy="396403"/>
          </a:xfrm>
          <a:prstGeom prst="rect">
            <a:avLst/>
          </a:prstGeom>
          <a:noFill/>
          <a:ln>
            <a:noFill/>
          </a:ln>
        </p:spPr>
      </p:pic>
      <p:pic>
        <p:nvPicPr>
          <p:cNvPr id="295" name="Google Shape;295;p40"/>
          <p:cNvPicPr preferRelativeResize="0"/>
          <p:nvPr/>
        </p:nvPicPr>
        <p:blipFill rotWithShape="1">
          <a:blip r:embed="rId17">
            <a:alphaModFix/>
          </a:blip>
          <a:srcRect/>
          <a:stretch/>
        </p:blipFill>
        <p:spPr>
          <a:xfrm>
            <a:off x="6668281" y="4555738"/>
            <a:ext cx="1061119" cy="317934"/>
          </a:xfrm>
          <a:prstGeom prst="rect">
            <a:avLst/>
          </a:prstGeom>
          <a:noFill/>
          <a:ln>
            <a:noFill/>
          </a:ln>
        </p:spPr>
      </p:pic>
      <p:sp>
        <p:nvSpPr>
          <p:cNvPr id="296" name="Google Shape;296;p40"/>
          <p:cNvSpPr txBox="1"/>
          <p:nvPr/>
        </p:nvSpPr>
        <p:spPr>
          <a:xfrm>
            <a:off x="7353710" y="6513896"/>
            <a:ext cx="815700" cy="223800"/>
          </a:xfrm>
          <a:prstGeom prst="rect">
            <a:avLst/>
          </a:prstGeom>
          <a:noFill/>
          <a:ln>
            <a:noFill/>
          </a:ln>
        </p:spPr>
        <p:txBody>
          <a:bodyPr spcFirstLastPara="1" wrap="square" lIns="0" tIns="0" rIns="0" bIns="0" anchor="t" anchorCtr="0">
            <a:noAutofit/>
          </a:bodyPr>
          <a:lstStyle/>
          <a:p>
            <a:pPr marL="10858" marR="0" lvl="0" indent="0" algn="l" rtl="0">
              <a:lnSpc>
                <a:spcPct val="100000"/>
              </a:lnSpc>
              <a:spcBef>
                <a:spcPts val="0"/>
              </a:spcBef>
              <a:spcAft>
                <a:spcPts val="0"/>
              </a:spcAft>
              <a:buClr>
                <a:srgbClr val="000000"/>
              </a:buClr>
              <a:buSzPts val="428"/>
              <a:buFont typeface="Arial"/>
              <a:buNone/>
            </a:pPr>
            <a:r>
              <a:rPr lang="en-GB" sz="428" b="0" i="0" u="none" strike="noStrike" cap="none">
                <a:solidFill>
                  <a:srgbClr val="003057"/>
                </a:solidFill>
                <a:latin typeface="Arial"/>
                <a:ea typeface="Arial"/>
                <a:cs typeface="Arial"/>
                <a:sym typeface="Arial"/>
              </a:rPr>
              <a:t>Pearson BTEC Higher Nationals</a:t>
            </a:r>
            <a:endParaRPr sz="428" b="0" i="0" u="none" strike="noStrike" cap="none">
              <a:solidFill>
                <a:schemeClr val="dk1"/>
              </a:solidFill>
              <a:latin typeface="Arial"/>
              <a:ea typeface="Arial"/>
              <a:cs typeface="Arial"/>
              <a:sym typeface="Arial"/>
            </a:endParaRPr>
          </a:p>
        </p:txBody>
      </p:sp>
      <p:cxnSp>
        <p:nvCxnSpPr>
          <p:cNvPr id="19" name="Straight Connector 18">
            <a:extLst>
              <a:ext uri="{FF2B5EF4-FFF2-40B4-BE49-F238E27FC236}">
                <a16:creationId xmlns:a16="http://schemas.microsoft.com/office/drawing/2014/main" id="{99A1B8B6-6F21-4750-B171-0B55FDDED241}"/>
              </a:ext>
            </a:extLst>
          </p:cNvPr>
          <p:cNvCxnSpPr/>
          <p:nvPr/>
        </p:nvCxnSpPr>
        <p:spPr>
          <a:xfrm>
            <a:off x="647114" y="731520"/>
            <a:ext cx="815926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2"/>
          <p:cNvSpPr txBox="1">
            <a:spLocks noGrp="1"/>
          </p:cNvSpPr>
          <p:nvPr>
            <p:ph type="title"/>
          </p:nvPr>
        </p:nvSpPr>
        <p:spPr>
          <a:xfrm>
            <a:off x="0" y="109036"/>
            <a:ext cx="9144000" cy="1144800"/>
          </a:xfrm>
          <a:prstGeom prst="rect">
            <a:avLst/>
          </a:prstGeom>
          <a:noFill/>
          <a:ln>
            <a:noFill/>
          </a:ln>
        </p:spPr>
        <p:txBody>
          <a:bodyPr spcFirstLastPara="1" wrap="square" lIns="68575" tIns="34275" rIns="68575" bIns="34275" anchor="t" anchorCtr="0">
            <a:noAutofit/>
          </a:bodyPr>
          <a:lstStyle/>
          <a:p>
            <a:pPr marL="0" lvl="0" indent="0" algn="ctr" rtl="0">
              <a:lnSpc>
                <a:spcPct val="111111"/>
              </a:lnSpc>
              <a:spcBef>
                <a:spcPts val="0"/>
              </a:spcBef>
              <a:spcAft>
                <a:spcPts val="0"/>
              </a:spcAft>
              <a:buClr>
                <a:schemeClr val="dk2"/>
              </a:buClr>
              <a:buSzPts val="2000"/>
              <a:buFont typeface="Playfair Display"/>
              <a:buNone/>
            </a:pPr>
            <a:r>
              <a:rPr lang="en-GB" sz="2400" dirty="0">
                <a:latin typeface="Playfair Display"/>
                <a:ea typeface="Playfair Display"/>
                <a:cs typeface="Playfair Display"/>
                <a:sym typeface="Playfair Display"/>
              </a:rPr>
              <a:t>Employment Routes in which Pearson provides qualifications that are mapped to Employer’s Requirements</a:t>
            </a:r>
            <a:endParaRPr sz="2400" dirty="0">
              <a:latin typeface="Playfair Display"/>
              <a:ea typeface="Playfair Display"/>
              <a:cs typeface="Playfair Display"/>
              <a:sym typeface="Playfair Display"/>
            </a:endParaRPr>
          </a:p>
        </p:txBody>
      </p:sp>
      <p:sp>
        <p:nvSpPr>
          <p:cNvPr id="403" name="Google Shape;403;p52"/>
          <p:cNvSpPr txBox="1">
            <a:spLocks noGrp="1"/>
          </p:cNvSpPr>
          <p:nvPr>
            <p:ph type="body" idx="1"/>
          </p:nvPr>
        </p:nvSpPr>
        <p:spPr>
          <a:xfrm>
            <a:off x="420475" y="1859125"/>
            <a:ext cx="4552800" cy="3808500"/>
          </a:xfrm>
          <a:prstGeom prst="rect">
            <a:avLst/>
          </a:prstGeom>
          <a:noFill/>
          <a:ln>
            <a:noFill/>
          </a:ln>
        </p:spPr>
        <p:txBody>
          <a:bodyPr spcFirstLastPara="1" wrap="square" lIns="68575" tIns="34275" rIns="68575" bIns="34275" anchor="t" anchorCtr="0">
            <a:noAutofit/>
          </a:bodyPr>
          <a:lstStyle/>
          <a:p>
            <a:pPr marL="457200" lvl="0" indent="-368300" algn="l" rtl="0">
              <a:lnSpc>
                <a:spcPct val="107916"/>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Engineering and Manufacturing</a:t>
            </a:r>
            <a:endParaRPr sz="2200">
              <a:solidFill>
                <a:schemeClr val="dk1"/>
              </a:solidFill>
              <a:latin typeface="Open Sans"/>
              <a:ea typeface="Open Sans"/>
              <a:cs typeface="Open Sans"/>
              <a:sym typeface="Open Sans"/>
            </a:endParaRPr>
          </a:p>
          <a:p>
            <a:pPr marL="457200" lvl="0" indent="-368300" algn="l" rtl="0">
              <a:lnSpc>
                <a:spcPct val="107916"/>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Construction</a:t>
            </a:r>
            <a:endParaRPr sz="2200">
              <a:solidFill>
                <a:schemeClr val="dk1"/>
              </a:solidFill>
              <a:latin typeface="Open Sans"/>
              <a:ea typeface="Open Sans"/>
              <a:cs typeface="Open Sans"/>
              <a:sym typeface="Open Sans"/>
            </a:endParaRPr>
          </a:p>
          <a:p>
            <a:pPr marL="457200" lvl="0" indent="-368300" algn="l" rtl="0">
              <a:lnSpc>
                <a:spcPct val="107916"/>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Business and Administration</a:t>
            </a:r>
            <a:endParaRPr sz="2200">
              <a:solidFill>
                <a:schemeClr val="dk1"/>
              </a:solidFill>
              <a:latin typeface="Open Sans"/>
              <a:ea typeface="Open Sans"/>
              <a:cs typeface="Open Sans"/>
              <a:sym typeface="Open Sans"/>
            </a:endParaRPr>
          </a:p>
          <a:p>
            <a:pPr marL="457200" lvl="0" indent="-368300" algn="l" rtl="0">
              <a:lnSpc>
                <a:spcPct val="107916"/>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Health and Science</a:t>
            </a:r>
            <a:endParaRPr sz="2200">
              <a:solidFill>
                <a:schemeClr val="dk1"/>
              </a:solidFill>
              <a:latin typeface="Open Sans"/>
              <a:ea typeface="Open Sans"/>
              <a:cs typeface="Open Sans"/>
              <a:sym typeface="Open Sans"/>
            </a:endParaRPr>
          </a:p>
          <a:p>
            <a:pPr marL="457200" lvl="0" indent="-368300" algn="l" rtl="0">
              <a:lnSpc>
                <a:spcPct val="107916"/>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Catering and Hospitality</a:t>
            </a:r>
            <a:endParaRPr sz="2200">
              <a:solidFill>
                <a:schemeClr val="dk1"/>
              </a:solidFill>
              <a:latin typeface="Open Sans"/>
              <a:ea typeface="Open Sans"/>
              <a:cs typeface="Open Sans"/>
              <a:sym typeface="Open Sans"/>
            </a:endParaRPr>
          </a:p>
          <a:p>
            <a:pPr marL="457200" lvl="0" indent="-368300" algn="l" rtl="0">
              <a:lnSpc>
                <a:spcPct val="107916"/>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Digital</a:t>
            </a:r>
            <a:endParaRPr sz="2200">
              <a:solidFill>
                <a:schemeClr val="dk1"/>
              </a:solidFill>
              <a:latin typeface="Open Sans"/>
              <a:ea typeface="Open Sans"/>
              <a:cs typeface="Open Sans"/>
              <a:sym typeface="Open Sans"/>
            </a:endParaRPr>
          </a:p>
          <a:p>
            <a:pPr marL="457200" lvl="0" indent="-368300" algn="l" rtl="0">
              <a:lnSpc>
                <a:spcPct val="107916"/>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Education and Childcare</a:t>
            </a:r>
            <a:endParaRPr sz="2200">
              <a:solidFill>
                <a:schemeClr val="dk1"/>
              </a:solidFill>
              <a:latin typeface="Open Sans"/>
              <a:ea typeface="Open Sans"/>
              <a:cs typeface="Open Sans"/>
              <a:sym typeface="Open Sans"/>
            </a:endParaRPr>
          </a:p>
          <a:p>
            <a:pPr marL="457200" lvl="0" indent="-368300" algn="l" rtl="0">
              <a:lnSpc>
                <a:spcPct val="107916"/>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Transport and Logistics</a:t>
            </a:r>
            <a:endParaRPr sz="2200">
              <a:solidFill>
                <a:schemeClr val="dk1"/>
              </a:solidFill>
              <a:latin typeface="Open Sans"/>
              <a:ea typeface="Open Sans"/>
              <a:cs typeface="Open Sans"/>
              <a:sym typeface="Open Sans"/>
            </a:endParaRPr>
          </a:p>
        </p:txBody>
      </p:sp>
      <p:pic>
        <p:nvPicPr>
          <p:cNvPr id="405" name="Google Shape;405;p52"/>
          <p:cNvPicPr preferRelativeResize="0">
            <a:picLocks noGrp="1"/>
          </p:cNvPicPr>
          <p:nvPr>
            <p:ph type="pic" idx="2"/>
          </p:nvPr>
        </p:nvPicPr>
        <p:blipFill>
          <a:blip r:embed="rId3">
            <a:alphaModFix/>
          </a:blip>
          <a:stretch>
            <a:fillRect/>
          </a:stretch>
        </p:blipFill>
        <p:spPr>
          <a:xfrm>
            <a:off x="5136300" y="1467601"/>
            <a:ext cx="3719048" cy="4462850"/>
          </a:xfrm>
          <a:prstGeom prst="rect">
            <a:avLst/>
          </a:prstGeom>
          <a:solidFill>
            <a:srgbClr val="BBBBBB"/>
          </a:solidFill>
        </p:spPr>
      </p:pic>
      <p:sp>
        <p:nvSpPr>
          <p:cNvPr id="406" name="Google Shape;406;p52"/>
          <p:cNvSpPr txBox="1"/>
          <p:nvPr/>
        </p:nvSpPr>
        <p:spPr>
          <a:xfrm>
            <a:off x="6902842" y="6626264"/>
            <a:ext cx="951000" cy="122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600">
                <a:solidFill>
                  <a:srgbClr val="FFFFFF"/>
                </a:solidFill>
                <a:latin typeface="Open Sans"/>
                <a:ea typeface="Open Sans"/>
                <a:cs typeface="Open Sans"/>
                <a:sym typeface="Open Sans"/>
              </a:rPr>
              <a:t>Illustration by Lucy Vigrass</a:t>
            </a:r>
            <a:endParaRPr sz="600">
              <a:solidFill>
                <a:srgbClr val="FFFFFF"/>
              </a:solidFill>
              <a:latin typeface="Open Sans"/>
              <a:ea typeface="Open Sans"/>
              <a:cs typeface="Open Sans"/>
              <a:sym typeface="Open Sans"/>
            </a:endParaRPr>
          </a:p>
        </p:txBody>
      </p:sp>
      <p:cxnSp>
        <p:nvCxnSpPr>
          <p:cNvPr id="7" name="Straight Connector 6">
            <a:extLst>
              <a:ext uri="{FF2B5EF4-FFF2-40B4-BE49-F238E27FC236}">
                <a16:creationId xmlns:a16="http://schemas.microsoft.com/office/drawing/2014/main" id="{8D9BA954-C67C-40B4-9373-C56F709C4255}"/>
              </a:ext>
            </a:extLst>
          </p:cNvPr>
          <p:cNvCxnSpPr/>
          <p:nvPr/>
        </p:nvCxnSpPr>
        <p:spPr>
          <a:xfrm>
            <a:off x="590843" y="1125415"/>
            <a:ext cx="815926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7"/>
          <p:cNvSpPr txBox="1">
            <a:spLocks noGrp="1"/>
          </p:cNvSpPr>
          <p:nvPr>
            <p:ph type="ctrTitle"/>
          </p:nvPr>
        </p:nvSpPr>
        <p:spPr>
          <a:xfrm>
            <a:off x="2321725" y="2973600"/>
            <a:ext cx="4518300" cy="1044000"/>
          </a:xfrm>
          <a:prstGeom prst="rect">
            <a:avLst/>
          </a:prstGeom>
          <a:noFill/>
          <a:ln>
            <a:noFill/>
          </a:ln>
        </p:spPr>
        <p:txBody>
          <a:bodyPr spcFirstLastPara="1" wrap="square" lIns="0" tIns="0" rIns="0" bIns="0" anchor="ctr" anchorCtr="0">
            <a:noAutofit/>
          </a:bodyPr>
          <a:lstStyle/>
          <a:p>
            <a:pPr marL="0" marR="0" lvl="0" indent="0" algn="ctr" rtl="0">
              <a:lnSpc>
                <a:spcPct val="105882"/>
              </a:lnSpc>
              <a:spcBef>
                <a:spcPts val="0"/>
              </a:spcBef>
              <a:spcAft>
                <a:spcPts val="0"/>
              </a:spcAft>
              <a:buClr>
                <a:schemeClr val="dk1"/>
              </a:buClr>
              <a:buSzPts val="1100"/>
              <a:buFont typeface="Arial"/>
              <a:buNone/>
            </a:pPr>
            <a:endParaRPr dirty="0"/>
          </a:p>
          <a:p>
            <a:pPr marL="0" marR="0" lvl="0" indent="0" algn="ctr" rtl="0">
              <a:lnSpc>
                <a:spcPct val="105882"/>
              </a:lnSpc>
              <a:spcBef>
                <a:spcPts val="0"/>
              </a:spcBef>
              <a:spcAft>
                <a:spcPts val="0"/>
              </a:spcAft>
              <a:buClr>
                <a:schemeClr val="dk1"/>
              </a:buClr>
              <a:buSzPts val="1100"/>
              <a:buFont typeface="Arial"/>
              <a:buNone/>
            </a:pPr>
            <a:r>
              <a:rPr lang="en-GB" dirty="0"/>
              <a:t>Recent changes to the UK education landscape including Institutes of Technology Model</a:t>
            </a:r>
            <a:endParaRPr sz="2400" dirty="0"/>
          </a:p>
          <a:p>
            <a:pPr marL="0" marR="0" lvl="0" indent="0" algn="ctr" rtl="0">
              <a:lnSpc>
                <a:spcPct val="105882"/>
              </a:lnSpc>
              <a:spcBef>
                <a:spcPts val="0"/>
              </a:spcBef>
              <a:spcAft>
                <a:spcPts val="0"/>
              </a:spcAft>
              <a:buClr>
                <a:schemeClr val="dk1"/>
              </a:buClr>
              <a:buSzPts val="1100"/>
              <a:buFont typeface="Arial"/>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8"/>
          <p:cNvSpPr txBox="1">
            <a:spLocks noGrp="1"/>
          </p:cNvSpPr>
          <p:nvPr>
            <p:ph type="title"/>
          </p:nvPr>
        </p:nvSpPr>
        <p:spPr>
          <a:xfrm>
            <a:off x="541325" y="361330"/>
            <a:ext cx="7688400" cy="98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latin typeface="Playfair Display" panose="00000500000000000000" pitchFamily="2" charset="0"/>
              </a:rPr>
              <a:t>High potential landscapes</a:t>
            </a:r>
            <a:endParaRPr sz="2400" dirty="0">
              <a:latin typeface="Playfair Display" panose="00000500000000000000" pitchFamily="2" charset="0"/>
            </a:endParaRPr>
          </a:p>
        </p:txBody>
      </p:sp>
      <p:sp>
        <p:nvSpPr>
          <p:cNvPr id="468" name="Google Shape;468;p58"/>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13</a:t>
            </a:fld>
            <a:endParaRPr/>
          </a:p>
        </p:txBody>
      </p:sp>
      <p:sp>
        <p:nvSpPr>
          <p:cNvPr id="469" name="Google Shape;469;p58"/>
          <p:cNvSpPr txBox="1"/>
          <p:nvPr/>
        </p:nvSpPr>
        <p:spPr>
          <a:xfrm>
            <a:off x="541325" y="1251000"/>
            <a:ext cx="3773100" cy="509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chemeClr val="lt2"/>
                </a:solidFill>
                <a:latin typeface="Open Sans"/>
                <a:ea typeface="Open Sans"/>
                <a:cs typeface="Open Sans"/>
                <a:sym typeface="Open Sans"/>
              </a:rPr>
              <a:t>Level 4 and 5 being recognised as an educational landscape with huge productivity potential in the UK</a:t>
            </a: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200">
                <a:solidFill>
                  <a:schemeClr val="lt2"/>
                </a:solidFill>
                <a:latin typeface="Open Sans"/>
                <a:ea typeface="Open Sans"/>
                <a:cs typeface="Open Sans"/>
                <a:sym typeface="Open Sans"/>
              </a:rPr>
              <a:t>In 2017 the Department for Education began a wholescale review of Level 4-5 education in England - a market review investigating supply (providers e.g. AOs) and demand (students) </a:t>
            </a: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Clr>
                <a:schemeClr val="lt2"/>
              </a:buClr>
              <a:buSzPts val="1100"/>
              <a:buFont typeface="Arial"/>
              <a:buNone/>
            </a:pPr>
            <a:endParaRPr sz="105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200">
                <a:solidFill>
                  <a:schemeClr val="lt2"/>
                </a:solidFill>
                <a:latin typeface="Open Sans"/>
                <a:ea typeface="Open Sans"/>
                <a:cs typeface="Open Sans"/>
                <a:sym typeface="Open Sans"/>
              </a:rPr>
              <a:t>Aim is to strengthen further the reputation and uptake of level 4 and 5 qualifications like the Higher Nationals, which can significantly impact on an individuals’ life chances and employment prospects.</a:t>
            </a: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200">
                <a:solidFill>
                  <a:schemeClr val="lt2"/>
                </a:solidFill>
                <a:latin typeface="Open Sans"/>
                <a:ea typeface="Open Sans"/>
                <a:cs typeface="Open Sans"/>
                <a:sym typeface="Open Sans"/>
              </a:rPr>
              <a:t>Students who complete level 4-5 qualifications can benefit from higher wages. </a:t>
            </a: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600"/>
              <a:buFont typeface="Arial"/>
              <a:buNone/>
            </a:pPr>
            <a:r>
              <a:rPr lang="en-GB" sz="1200">
                <a:solidFill>
                  <a:schemeClr val="lt2"/>
                </a:solidFill>
                <a:latin typeface="Open Sans"/>
                <a:ea typeface="Open Sans"/>
                <a:cs typeface="Open Sans"/>
                <a:sym typeface="Open Sans"/>
              </a:rPr>
              <a:t>Putting employers front and centre in the design and recognition process.</a:t>
            </a: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600"/>
              <a:buFont typeface="Arial"/>
              <a:buNone/>
            </a:pPr>
            <a:endParaRPr sz="1200">
              <a:solidFill>
                <a:schemeClr val="lt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600"/>
              <a:buFont typeface="Arial"/>
              <a:buNone/>
            </a:pPr>
            <a:r>
              <a:rPr lang="en-GB" sz="1200">
                <a:solidFill>
                  <a:schemeClr val="lt2"/>
                </a:solidFill>
                <a:latin typeface="Open Sans"/>
                <a:ea typeface="Open Sans"/>
                <a:cs typeface="Open Sans"/>
                <a:sym typeface="Open Sans"/>
              </a:rPr>
              <a:t>Ensuring quality of provision is high and consistently so across the nation.</a:t>
            </a:r>
            <a:endParaRPr sz="1200">
              <a:solidFill>
                <a:schemeClr val="lt2"/>
              </a:solidFill>
              <a:latin typeface="Open Sans"/>
              <a:ea typeface="Open Sans"/>
              <a:cs typeface="Open Sans"/>
              <a:sym typeface="Open Sans"/>
            </a:endParaRPr>
          </a:p>
          <a:p>
            <a:pPr marL="0" lvl="0" indent="0" algn="l" rtl="0">
              <a:lnSpc>
                <a:spcPct val="118750"/>
              </a:lnSpc>
              <a:spcBef>
                <a:spcPts val="0"/>
              </a:spcBef>
              <a:spcAft>
                <a:spcPts val="0"/>
              </a:spcAft>
              <a:buClr>
                <a:schemeClr val="dk1"/>
              </a:buClr>
              <a:buSzPts val="1600"/>
              <a:buFont typeface="Arial"/>
              <a:buNone/>
            </a:pPr>
            <a:endParaRPr sz="1200">
              <a:solidFill>
                <a:schemeClr val="lt2"/>
              </a:solidFill>
              <a:latin typeface="Open Sans"/>
              <a:ea typeface="Open Sans"/>
              <a:cs typeface="Open Sans"/>
              <a:sym typeface="Open Sans"/>
            </a:endParaRPr>
          </a:p>
          <a:p>
            <a:pPr marL="0" lvl="0" indent="0" algn="l" rtl="0">
              <a:spcBef>
                <a:spcPts val="0"/>
              </a:spcBef>
              <a:spcAft>
                <a:spcPts val="0"/>
              </a:spcAft>
              <a:buClr>
                <a:schemeClr val="lt2"/>
              </a:buClr>
              <a:buSzPts val="1100"/>
              <a:buFont typeface="Arial"/>
              <a:buNone/>
            </a:pPr>
            <a:endParaRPr sz="1050">
              <a:solidFill>
                <a:schemeClr val="lt2"/>
              </a:solidFill>
              <a:latin typeface="Open Sans"/>
              <a:ea typeface="Open Sans"/>
              <a:cs typeface="Open Sans"/>
              <a:sym typeface="Open Sans"/>
            </a:endParaRPr>
          </a:p>
          <a:p>
            <a:pPr marL="0" lvl="0" indent="0" algn="l" rtl="0">
              <a:spcBef>
                <a:spcPts val="0"/>
              </a:spcBef>
              <a:spcAft>
                <a:spcPts val="0"/>
              </a:spcAft>
              <a:buNone/>
            </a:pPr>
            <a:endParaRPr sz="1050">
              <a:solidFill>
                <a:schemeClr val="lt2"/>
              </a:solidFill>
              <a:latin typeface="Open Sans"/>
              <a:ea typeface="Open Sans"/>
              <a:cs typeface="Open Sans"/>
              <a:sym typeface="Open Sans"/>
            </a:endParaRPr>
          </a:p>
          <a:p>
            <a:pPr marL="0" lvl="0" indent="0" algn="l" rtl="0">
              <a:spcBef>
                <a:spcPts val="0"/>
              </a:spcBef>
              <a:spcAft>
                <a:spcPts val="0"/>
              </a:spcAft>
              <a:buNone/>
            </a:pPr>
            <a:endParaRPr sz="1050">
              <a:solidFill>
                <a:schemeClr val="lt2"/>
              </a:solidFill>
              <a:latin typeface="Open Sans"/>
              <a:ea typeface="Open Sans"/>
              <a:cs typeface="Open Sans"/>
              <a:sym typeface="Open Sans"/>
            </a:endParaRPr>
          </a:p>
        </p:txBody>
      </p:sp>
      <p:pic>
        <p:nvPicPr>
          <p:cNvPr id="470" name="Google Shape;470;p58"/>
          <p:cNvPicPr preferRelativeResize="0"/>
          <p:nvPr/>
        </p:nvPicPr>
        <p:blipFill rotWithShape="1">
          <a:blip r:embed="rId3">
            <a:alphaModFix/>
          </a:blip>
          <a:srcRect l="27821" r="27826"/>
          <a:stretch/>
        </p:blipFill>
        <p:spPr>
          <a:xfrm>
            <a:off x="4581525" y="0"/>
            <a:ext cx="4562400" cy="6858000"/>
          </a:xfrm>
          <a:prstGeom prst="rect">
            <a:avLst/>
          </a:prstGeom>
          <a:solidFill>
            <a:srgbClr val="BBBBBB"/>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9"/>
          <p:cNvSpPr txBox="1">
            <a:spLocks noGrp="1"/>
          </p:cNvSpPr>
          <p:nvPr>
            <p:ph type="title"/>
          </p:nvPr>
        </p:nvSpPr>
        <p:spPr>
          <a:xfrm>
            <a:off x="0" y="64475"/>
            <a:ext cx="9144000" cy="98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a:latin typeface="Playfair Display" panose="00000500000000000000" pitchFamily="2" charset="0"/>
              </a:rPr>
              <a:t>The ‘Institute of Technology’ model</a:t>
            </a:r>
            <a:endParaRPr sz="2400" dirty="0">
              <a:latin typeface="Playfair Display" panose="00000500000000000000" pitchFamily="2" charset="0"/>
            </a:endParaRPr>
          </a:p>
        </p:txBody>
      </p:sp>
      <p:sp>
        <p:nvSpPr>
          <p:cNvPr id="477" name="Google Shape;477;p59"/>
          <p:cNvSpPr txBox="1"/>
          <p:nvPr/>
        </p:nvSpPr>
        <p:spPr>
          <a:xfrm>
            <a:off x="422031" y="647114"/>
            <a:ext cx="8721969" cy="5291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dirty="0">
                <a:solidFill>
                  <a:schemeClr val="lt2"/>
                </a:solidFill>
                <a:latin typeface="Open Sans"/>
                <a:ea typeface="Open Sans"/>
                <a:cs typeface="Open Sans"/>
                <a:sym typeface="Open Sans"/>
              </a:rPr>
              <a:t>- </a:t>
            </a:r>
            <a:r>
              <a:rPr lang="en-GB" b="1" dirty="0">
                <a:solidFill>
                  <a:schemeClr val="lt2"/>
                </a:solidFill>
                <a:latin typeface="Open Sans"/>
                <a:ea typeface="Open Sans"/>
                <a:cs typeface="Open Sans"/>
                <a:sym typeface="Open Sans"/>
              </a:rPr>
              <a:t>The UK government has allocated £170m to establish new Institutes of Technology (IoTs)</a:t>
            </a:r>
            <a:r>
              <a:rPr lang="en-GB" dirty="0">
                <a:solidFill>
                  <a:schemeClr val="lt2"/>
                </a:solidFill>
                <a:latin typeface="Open Sans"/>
                <a:ea typeface="Open Sans"/>
                <a:cs typeface="Open Sans"/>
                <a:sym typeface="Open Sans"/>
              </a:rPr>
              <a:t>, which will specialise in delivering the higher level technical skills that employers need. </a:t>
            </a:r>
            <a:endParaRPr dirty="0">
              <a:solidFill>
                <a:schemeClr val="lt2"/>
              </a:solidFill>
              <a:latin typeface="Open Sans"/>
              <a:ea typeface="Open Sans"/>
              <a:cs typeface="Open Sans"/>
              <a:sym typeface="Open Sans"/>
            </a:endParaRPr>
          </a:p>
          <a:p>
            <a:pPr marL="0" lvl="0" indent="0" algn="just"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just" rtl="0">
              <a:spcBef>
                <a:spcPts val="0"/>
              </a:spcBef>
              <a:spcAft>
                <a:spcPts val="0"/>
              </a:spcAft>
              <a:buNone/>
            </a:pPr>
            <a:r>
              <a:rPr lang="en-GB" dirty="0">
                <a:solidFill>
                  <a:schemeClr val="lt2"/>
                </a:solidFill>
                <a:latin typeface="Open Sans"/>
                <a:ea typeface="Open Sans"/>
                <a:cs typeface="Open Sans"/>
                <a:sym typeface="Open Sans"/>
              </a:rPr>
              <a:t>- IoTs deliver provision to students that is highly sought after by employers, in technical disciplines, particularly STEM (science, technology, engineering and maths). </a:t>
            </a:r>
            <a:endParaRPr dirty="0">
              <a:solidFill>
                <a:schemeClr val="lt2"/>
              </a:solidFill>
              <a:latin typeface="Open Sans"/>
              <a:ea typeface="Open Sans"/>
              <a:cs typeface="Open Sans"/>
              <a:sym typeface="Open Sans"/>
            </a:endParaRPr>
          </a:p>
          <a:p>
            <a:pPr marL="0" lvl="0" indent="0" algn="just"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just" rtl="0">
              <a:spcBef>
                <a:spcPts val="0"/>
              </a:spcBef>
              <a:spcAft>
                <a:spcPts val="0"/>
              </a:spcAft>
              <a:buNone/>
            </a:pPr>
            <a:r>
              <a:rPr lang="en-GB" dirty="0">
                <a:solidFill>
                  <a:schemeClr val="lt2"/>
                </a:solidFill>
                <a:latin typeface="Open Sans"/>
                <a:ea typeface="Open Sans"/>
                <a:cs typeface="Open Sans"/>
                <a:sym typeface="Open Sans"/>
              </a:rPr>
              <a:t>- Focusing on levels 4 and 5 to develop higher technical skills (80% of provision).</a:t>
            </a:r>
            <a:endParaRPr dirty="0">
              <a:solidFill>
                <a:schemeClr val="lt2"/>
              </a:solidFill>
              <a:latin typeface="Open Sans"/>
              <a:ea typeface="Open Sans"/>
              <a:cs typeface="Open Sans"/>
              <a:sym typeface="Open Sans"/>
            </a:endParaRPr>
          </a:p>
          <a:p>
            <a:pPr marL="0" lvl="0" indent="0" algn="just"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just" rtl="0">
              <a:spcBef>
                <a:spcPts val="0"/>
              </a:spcBef>
              <a:spcAft>
                <a:spcPts val="0"/>
              </a:spcAft>
              <a:buNone/>
            </a:pPr>
            <a:r>
              <a:rPr lang="en-GB" dirty="0">
                <a:solidFill>
                  <a:schemeClr val="lt2"/>
                </a:solidFill>
                <a:latin typeface="Open Sans"/>
                <a:ea typeface="Open Sans"/>
                <a:cs typeface="Open Sans"/>
                <a:sym typeface="Open Sans"/>
              </a:rPr>
              <a:t>- Created through innovative collaborations between employers and FE and HE providers; harnessing the teaching expertise of HE and FE, research expertise of HE, and industry knowledge and expertise from employers.</a:t>
            </a:r>
            <a:endParaRPr dirty="0">
              <a:solidFill>
                <a:schemeClr val="lt2"/>
              </a:solidFill>
              <a:latin typeface="Open Sans"/>
              <a:ea typeface="Open Sans"/>
              <a:cs typeface="Open Sans"/>
              <a:sym typeface="Open Sans"/>
            </a:endParaRPr>
          </a:p>
          <a:p>
            <a:pPr marL="0" lvl="0" indent="0" algn="just"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just" rtl="0">
              <a:spcBef>
                <a:spcPts val="0"/>
              </a:spcBef>
              <a:spcAft>
                <a:spcPts val="0"/>
              </a:spcAft>
              <a:buNone/>
            </a:pPr>
            <a:r>
              <a:rPr lang="en-GB" b="1" dirty="0">
                <a:solidFill>
                  <a:schemeClr val="lt2"/>
                </a:solidFill>
                <a:latin typeface="Open Sans"/>
                <a:ea typeface="Open Sans"/>
                <a:cs typeface="Open Sans"/>
                <a:sym typeface="Open Sans"/>
              </a:rPr>
              <a:t>Case study: </a:t>
            </a:r>
            <a:r>
              <a:rPr lang="en-GB" dirty="0">
                <a:solidFill>
                  <a:schemeClr val="lt2"/>
                </a:solidFill>
                <a:latin typeface="Open Sans"/>
                <a:ea typeface="Open Sans"/>
                <a:cs typeface="Open Sans"/>
                <a:sym typeface="Open Sans"/>
              </a:rPr>
              <a:t>West London IOT - HCUC - Pearson involvement, Brunel (university partner), Heathrow, Fujitsu, range of other employers</a:t>
            </a:r>
            <a:endParaRPr dirty="0">
              <a:solidFill>
                <a:schemeClr val="lt2"/>
              </a:solidFill>
              <a:latin typeface="Open Sans"/>
              <a:ea typeface="Open Sans"/>
              <a:cs typeface="Open Sans"/>
              <a:sym typeface="Open Sans"/>
            </a:endParaRPr>
          </a:p>
          <a:p>
            <a:pPr marL="0" lvl="0" indent="0" algn="l"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l" rtl="0">
              <a:spcBef>
                <a:spcPts val="0"/>
              </a:spcBef>
              <a:spcAft>
                <a:spcPts val="0"/>
              </a:spcAft>
              <a:buNone/>
            </a:pPr>
            <a:r>
              <a:rPr lang="en-GB" b="1" dirty="0">
                <a:solidFill>
                  <a:schemeClr val="lt2"/>
                </a:solidFill>
                <a:latin typeface="Open Sans"/>
                <a:ea typeface="Open Sans"/>
                <a:cs typeface="Open Sans"/>
                <a:sym typeface="Open Sans"/>
              </a:rPr>
              <a:t>Benefits for employer</a:t>
            </a:r>
            <a:r>
              <a:rPr lang="en-GB" dirty="0">
                <a:solidFill>
                  <a:schemeClr val="lt2"/>
                </a:solidFill>
                <a:latin typeface="Open Sans"/>
                <a:ea typeface="Open Sans"/>
                <a:cs typeface="Open Sans"/>
                <a:sym typeface="Open Sans"/>
              </a:rPr>
              <a:t>: solve real world problems for employers …to improve productivity and add economic value in west London</a:t>
            </a:r>
            <a:endParaRPr dirty="0">
              <a:solidFill>
                <a:schemeClr val="lt2"/>
              </a:solidFill>
              <a:latin typeface="Open Sans"/>
              <a:ea typeface="Open Sans"/>
              <a:cs typeface="Open Sans"/>
              <a:sym typeface="Open Sans"/>
            </a:endParaRPr>
          </a:p>
          <a:p>
            <a:pPr marL="0" lvl="0" indent="0" algn="just" rtl="0">
              <a:spcBef>
                <a:spcPts val="0"/>
              </a:spcBef>
              <a:spcAft>
                <a:spcPts val="0"/>
              </a:spcAft>
              <a:buClr>
                <a:schemeClr val="lt2"/>
              </a:buClr>
              <a:buSzPts val="1100"/>
              <a:buFont typeface="Arial"/>
              <a:buNone/>
            </a:pPr>
            <a:endParaRPr sz="1200" dirty="0">
              <a:solidFill>
                <a:schemeClr val="lt2"/>
              </a:solidFill>
              <a:latin typeface="Open Sans"/>
              <a:ea typeface="Open Sans"/>
              <a:cs typeface="Open Sans"/>
              <a:sym typeface="Open Sans"/>
            </a:endParaRPr>
          </a:p>
          <a:p>
            <a:pPr marL="0" lvl="0" indent="0" algn="just" rtl="0">
              <a:spcBef>
                <a:spcPts val="0"/>
              </a:spcBef>
              <a:spcAft>
                <a:spcPts val="0"/>
              </a:spcAft>
              <a:buClr>
                <a:schemeClr val="lt2"/>
              </a:buClr>
              <a:buSzPts val="1100"/>
              <a:buFont typeface="Arial"/>
              <a:buNone/>
            </a:pPr>
            <a:r>
              <a:rPr lang="en-GB" b="1" dirty="0">
                <a:solidFill>
                  <a:schemeClr val="lt2"/>
                </a:solidFill>
                <a:latin typeface="Open Sans"/>
                <a:ea typeface="Open Sans"/>
                <a:cs typeface="Open Sans"/>
                <a:sym typeface="Open Sans"/>
              </a:rPr>
              <a:t>Benefits for students</a:t>
            </a:r>
            <a:r>
              <a:rPr lang="en-GB" dirty="0">
                <a:solidFill>
                  <a:schemeClr val="lt2"/>
                </a:solidFill>
                <a:latin typeface="Open Sans"/>
                <a:ea typeface="Open Sans"/>
                <a:cs typeface="Open Sans"/>
                <a:sym typeface="Open Sans"/>
              </a:rPr>
              <a:t>: line of sight to employers &amp; employment and higher education; excellent career prospects and earning potential; project briefs designed by employers; highly qualified staff with industry expertise; high quality specialist facilities</a:t>
            </a:r>
            <a:endParaRPr dirty="0">
              <a:solidFill>
                <a:schemeClr val="lt2"/>
              </a:solidFill>
              <a:latin typeface="Open Sans"/>
              <a:ea typeface="Open Sans"/>
              <a:cs typeface="Open Sans"/>
              <a:sym typeface="Open Sans"/>
            </a:endParaRPr>
          </a:p>
          <a:p>
            <a:pPr marL="0" lvl="0" indent="0" algn="l" rtl="0">
              <a:spcBef>
                <a:spcPts val="0"/>
              </a:spcBef>
              <a:spcAft>
                <a:spcPts val="0"/>
              </a:spcAft>
              <a:buNone/>
            </a:pPr>
            <a:endParaRPr lang="en-GB" sz="1200" dirty="0">
              <a:solidFill>
                <a:schemeClr val="lt2"/>
              </a:solidFill>
              <a:latin typeface="Open Sans"/>
              <a:ea typeface="Open Sans"/>
              <a:cs typeface="Open Sans"/>
              <a:sym typeface="Open Sans"/>
            </a:endParaRPr>
          </a:p>
          <a:p>
            <a:pPr marL="0" lvl="0" indent="0" algn="l" rtl="0">
              <a:spcBef>
                <a:spcPts val="0"/>
              </a:spcBef>
              <a:spcAft>
                <a:spcPts val="0"/>
              </a:spcAft>
              <a:buNone/>
            </a:pPr>
            <a:r>
              <a:rPr lang="en-GB" b="1" dirty="0">
                <a:solidFill>
                  <a:schemeClr val="lt2"/>
                </a:solidFill>
                <a:latin typeface="Open Sans"/>
                <a:ea typeface="Open Sans"/>
                <a:cs typeface="Open Sans"/>
                <a:sym typeface="Open Sans"/>
              </a:rPr>
              <a:t>Employer led approach: </a:t>
            </a:r>
            <a:endParaRPr b="1" dirty="0">
              <a:solidFill>
                <a:schemeClr val="lt2"/>
              </a:solidFill>
              <a:latin typeface="Open Sans"/>
              <a:ea typeface="Open Sans"/>
              <a:cs typeface="Open Sans"/>
              <a:sym typeface="Open Sans"/>
            </a:endParaRPr>
          </a:p>
          <a:p>
            <a:pPr marL="457200" lvl="4" indent="-304800">
              <a:buClr>
                <a:schemeClr val="lt2"/>
              </a:buClr>
              <a:buSzPts val="1200"/>
              <a:buFont typeface="Open Sans"/>
              <a:buChar char="●"/>
            </a:pPr>
            <a:r>
              <a:rPr lang="en-GB" dirty="0">
                <a:solidFill>
                  <a:schemeClr val="lt2"/>
                </a:solidFill>
                <a:latin typeface="Open Sans"/>
                <a:ea typeface="Open Sans"/>
                <a:cs typeface="Open Sans"/>
                <a:sym typeface="Open Sans"/>
              </a:rPr>
              <a:t>Employer Advisory Group</a:t>
            </a:r>
            <a:endParaRPr dirty="0">
              <a:solidFill>
                <a:schemeClr val="lt2"/>
              </a:solidFill>
              <a:latin typeface="Open Sans"/>
              <a:ea typeface="Open Sans"/>
              <a:cs typeface="Open Sans"/>
              <a:sym typeface="Open Sans"/>
            </a:endParaRPr>
          </a:p>
          <a:p>
            <a:pPr marL="457200" lvl="4" indent="-304800">
              <a:buClr>
                <a:schemeClr val="lt2"/>
              </a:buClr>
              <a:buSzPts val="1200"/>
              <a:buFont typeface="Open Sans"/>
              <a:buChar char="●"/>
            </a:pPr>
            <a:r>
              <a:rPr lang="en-GB" dirty="0">
                <a:solidFill>
                  <a:schemeClr val="lt2"/>
                </a:solidFill>
                <a:latin typeface="Open Sans"/>
                <a:ea typeface="Open Sans"/>
                <a:cs typeface="Open Sans"/>
                <a:sym typeface="Open Sans"/>
              </a:rPr>
              <a:t>Co-write curriculum - responsive to employer needs locally and beyond</a:t>
            </a:r>
            <a:endParaRPr dirty="0">
              <a:solidFill>
                <a:schemeClr val="lt2"/>
              </a:solidFill>
              <a:latin typeface="Open Sans"/>
              <a:ea typeface="Open Sans"/>
              <a:cs typeface="Open Sans"/>
              <a:sym typeface="Open Sans"/>
            </a:endParaRPr>
          </a:p>
          <a:p>
            <a:pPr marL="457200" lvl="4" indent="-304800">
              <a:buClr>
                <a:schemeClr val="lt2"/>
              </a:buClr>
              <a:buSzPts val="1200"/>
              <a:buFont typeface="Open Sans"/>
              <a:buChar char="●"/>
            </a:pPr>
            <a:r>
              <a:rPr lang="en-GB" dirty="0">
                <a:solidFill>
                  <a:schemeClr val="lt2"/>
                </a:solidFill>
                <a:latin typeface="Open Sans"/>
                <a:ea typeface="Open Sans"/>
                <a:cs typeface="Open Sans"/>
                <a:sym typeface="Open Sans"/>
              </a:rPr>
              <a:t>Shape student experience (e.g. as visiting technical fellows)</a:t>
            </a:r>
            <a:endParaRPr dirty="0">
              <a:solidFill>
                <a:schemeClr val="lt2"/>
              </a:solidFill>
              <a:latin typeface="Open Sans"/>
              <a:ea typeface="Open Sans"/>
              <a:cs typeface="Open Sans"/>
              <a:sym typeface="Open Sans"/>
            </a:endParaRPr>
          </a:p>
          <a:p>
            <a:pPr marL="457200" lvl="4" indent="-304800">
              <a:buClr>
                <a:schemeClr val="lt2"/>
              </a:buClr>
              <a:buSzPts val="1200"/>
              <a:buFont typeface="Open Sans"/>
              <a:buChar char="●"/>
            </a:pPr>
            <a:r>
              <a:rPr lang="en-GB" dirty="0">
                <a:solidFill>
                  <a:schemeClr val="lt2"/>
                </a:solidFill>
                <a:latin typeface="Open Sans"/>
                <a:ea typeface="Open Sans"/>
                <a:cs typeface="Open Sans"/>
                <a:sym typeface="Open Sans"/>
              </a:rPr>
              <a:t>Labour market insight </a:t>
            </a:r>
            <a:endParaRPr dirty="0">
              <a:solidFill>
                <a:schemeClr val="lt2"/>
              </a:solidFill>
              <a:latin typeface="Open Sans"/>
              <a:ea typeface="Open Sans"/>
              <a:cs typeface="Open Sans"/>
              <a:sym typeface="Open Sans"/>
            </a:endParaRPr>
          </a:p>
          <a:p>
            <a:pPr marL="0" lvl="0" indent="0" algn="l" rtl="0">
              <a:spcBef>
                <a:spcPts val="0"/>
              </a:spcBef>
              <a:spcAft>
                <a:spcPts val="0"/>
              </a:spcAft>
              <a:buClr>
                <a:schemeClr val="lt2"/>
              </a:buClr>
              <a:buSzPts val="1100"/>
              <a:buFont typeface="Arial"/>
              <a:buNone/>
            </a:pPr>
            <a:endParaRPr sz="1050" dirty="0">
              <a:solidFill>
                <a:schemeClr val="lt2"/>
              </a:solidFill>
              <a:latin typeface="Open Sans"/>
              <a:ea typeface="Open Sans"/>
              <a:cs typeface="Open Sans"/>
              <a:sym typeface="Open Sans"/>
            </a:endParaRPr>
          </a:p>
          <a:p>
            <a:pPr marL="0" lvl="0" indent="0" algn="l" rtl="0">
              <a:spcBef>
                <a:spcPts val="0"/>
              </a:spcBef>
              <a:spcAft>
                <a:spcPts val="0"/>
              </a:spcAft>
              <a:buClr>
                <a:schemeClr val="lt2"/>
              </a:buClr>
              <a:buSzPts val="1100"/>
              <a:buFont typeface="Arial"/>
              <a:buNone/>
            </a:pPr>
            <a:endParaRPr sz="1050" dirty="0">
              <a:solidFill>
                <a:schemeClr val="lt2"/>
              </a:solidFill>
              <a:latin typeface="Open Sans"/>
              <a:ea typeface="Open Sans"/>
              <a:cs typeface="Open Sans"/>
              <a:sym typeface="Open Sans"/>
            </a:endParaRPr>
          </a:p>
          <a:p>
            <a:pPr marL="0" lvl="0" indent="0" algn="l" rtl="0">
              <a:spcBef>
                <a:spcPts val="0"/>
              </a:spcBef>
              <a:spcAft>
                <a:spcPts val="0"/>
              </a:spcAft>
              <a:buNone/>
            </a:pPr>
            <a:endParaRPr sz="1050" dirty="0">
              <a:solidFill>
                <a:schemeClr val="lt2"/>
              </a:solidFill>
              <a:latin typeface="Open Sans"/>
              <a:ea typeface="Open Sans"/>
              <a:cs typeface="Open Sans"/>
              <a:sym typeface="Open Sans"/>
            </a:endParaRPr>
          </a:p>
          <a:p>
            <a:pPr marL="0" lvl="0" indent="0" algn="l" rtl="0">
              <a:spcBef>
                <a:spcPts val="0"/>
              </a:spcBef>
              <a:spcAft>
                <a:spcPts val="0"/>
              </a:spcAft>
              <a:buNone/>
            </a:pPr>
            <a:endParaRPr sz="1050" dirty="0">
              <a:solidFill>
                <a:schemeClr val="lt2"/>
              </a:solidFill>
              <a:latin typeface="Open Sans"/>
              <a:ea typeface="Open Sans"/>
              <a:cs typeface="Open Sans"/>
              <a:sym typeface="Open Sans"/>
            </a:endParaRPr>
          </a:p>
        </p:txBody>
      </p:sp>
      <p:cxnSp>
        <p:nvCxnSpPr>
          <p:cNvPr id="3" name="Straight Connector 2">
            <a:extLst>
              <a:ext uri="{FF2B5EF4-FFF2-40B4-BE49-F238E27FC236}">
                <a16:creationId xmlns:a16="http://schemas.microsoft.com/office/drawing/2014/main" id="{D57B208D-A2DF-474C-8093-CAB0ECE53D4C}"/>
              </a:ext>
            </a:extLst>
          </p:cNvPr>
          <p:cNvCxnSpPr/>
          <p:nvPr/>
        </p:nvCxnSpPr>
        <p:spPr>
          <a:xfrm>
            <a:off x="604911" y="647114"/>
            <a:ext cx="815926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0"/>
          <p:cNvSpPr txBox="1">
            <a:spLocks noGrp="1"/>
          </p:cNvSpPr>
          <p:nvPr>
            <p:ph type="ctrTitle"/>
          </p:nvPr>
        </p:nvSpPr>
        <p:spPr>
          <a:xfrm>
            <a:off x="2333624" y="1279428"/>
            <a:ext cx="4656675" cy="3208314"/>
          </a:xfrm>
          <a:prstGeom prst="rect">
            <a:avLst/>
          </a:prstGeom>
          <a:noFill/>
          <a:ln>
            <a:noFill/>
          </a:ln>
        </p:spPr>
        <p:txBody>
          <a:bodyPr spcFirstLastPara="1" wrap="square" lIns="0" tIns="0" rIns="0" bIns="0" anchor="b" anchorCtr="0">
            <a:noAutofit/>
          </a:bodyPr>
          <a:lstStyle/>
          <a:p>
            <a:pPr marL="0" marR="0" lvl="0" indent="0" algn="ctr" rtl="0">
              <a:lnSpc>
                <a:spcPct val="117647"/>
              </a:lnSpc>
              <a:spcBef>
                <a:spcPts val="0"/>
              </a:spcBef>
              <a:spcAft>
                <a:spcPts val="0"/>
              </a:spcAft>
              <a:buClr>
                <a:schemeClr val="dk2"/>
              </a:buClr>
              <a:buFont typeface="Times New Roman"/>
              <a:buNone/>
            </a:pP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i="0" u="none" strike="noStrike" cap="none" dirty="0">
                <a:solidFill>
                  <a:schemeClr val="dk2"/>
                </a:solidFill>
                <a:latin typeface="Times New Roman"/>
                <a:ea typeface="Times New Roman"/>
                <a:cs typeface="Times New Roman"/>
                <a:sym typeface="Times New Roman"/>
              </a:rPr>
              <a:t>The</a:t>
            </a:r>
            <a:r>
              <a:rPr lang="en-GB" sz="3400" b="1" i="0" u="none" strike="noStrike" cap="none" dirty="0">
                <a:solidFill>
                  <a:schemeClr val="dk2"/>
                </a:solidFill>
                <a:latin typeface="Times New Roman"/>
                <a:ea typeface="Times New Roman"/>
                <a:cs typeface="Times New Roman"/>
                <a:sym typeface="Times New Roman"/>
              </a:rPr>
              <a:t> HTU is ahead of the curve and is an outstanding development by any measure</a:t>
            </a:r>
            <a:endParaRPr sz="3400" b="1" i="0" u="none" strike="noStrike" cap="none" dirty="0">
              <a:solidFill>
                <a:schemeClr val="dk2"/>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0"/>
          <p:cNvSpPr txBox="1">
            <a:spLocks noGrp="1"/>
          </p:cNvSpPr>
          <p:nvPr>
            <p:ph type="ctrTitle"/>
          </p:nvPr>
        </p:nvSpPr>
        <p:spPr>
          <a:xfrm>
            <a:off x="2377011" y="478303"/>
            <a:ext cx="4656675" cy="4308596"/>
          </a:xfrm>
          <a:prstGeom prst="rect">
            <a:avLst/>
          </a:prstGeom>
          <a:noFill/>
          <a:ln>
            <a:noFill/>
          </a:ln>
        </p:spPr>
        <p:txBody>
          <a:bodyPr spcFirstLastPara="1" wrap="square" lIns="0" tIns="0" rIns="0" bIns="0" anchor="b" anchorCtr="0">
            <a:noAutofit/>
          </a:bodyPr>
          <a:lstStyle/>
          <a:p>
            <a:pPr marL="0" marR="0" lvl="0" indent="0" algn="ctr" rtl="0">
              <a:lnSpc>
                <a:spcPct val="117647"/>
              </a:lnSpc>
              <a:spcBef>
                <a:spcPts val="0"/>
              </a:spcBef>
              <a:spcAft>
                <a:spcPts val="0"/>
              </a:spcAft>
              <a:buClr>
                <a:schemeClr val="dk2"/>
              </a:buClr>
              <a:buFont typeface="Times New Roman"/>
              <a:buNone/>
            </a:pP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b="0" i="0" u="none" strike="noStrike" cap="none" dirty="0">
                <a:solidFill>
                  <a:schemeClr val="dk2"/>
                </a:solidFill>
                <a:latin typeface="Times New Roman"/>
                <a:ea typeface="Times New Roman"/>
                <a:cs typeface="Times New Roman"/>
                <a:sym typeface="Times New Roman"/>
              </a:rPr>
              <a:t/>
            </a:r>
            <a:br>
              <a:rPr lang="en-GB" sz="3400" b="0" i="0" u="none" strike="noStrike" cap="none" dirty="0">
                <a:solidFill>
                  <a:schemeClr val="dk2"/>
                </a:solidFill>
                <a:latin typeface="Times New Roman"/>
                <a:ea typeface="Times New Roman"/>
                <a:cs typeface="Times New Roman"/>
                <a:sym typeface="Times New Roman"/>
              </a:rPr>
            </a:br>
            <a:r>
              <a:rPr lang="en-GB" sz="3400" i="0" u="none" strike="noStrike" cap="none" dirty="0">
                <a:solidFill>
                  <a:schemeClr val="dk2"/>
                </a:solidFill>
                <a:latin typeface="Times New Roman"/>
                <a:ea typeface="Times New Roman"/>
                <a:cs typeface="Times New Roman"/>
                <a:sym typeface="Times New Roman"/>
              </a:rPr>
              <a:t>Pearson is committed to working in Partnership and to supporting the HTU to be a regional Centre of Excellence for Higher Technical Education </a:t>
            </a:r>
            <a:endParaRPr sz="3400" i="0" u="none" strike="noStrike" cap="none" dirty="0">
              <a:solidFill>
                <a:schemeClr val="dk2"/>
              </a:solidFill>
              <a:latin typeface="Times New Roman"/>
              <a:ea typeface="Times New Roman"/>
              <a:cs typeface="Times New Roman"/>
              <a:sym typeface="Times New Roman"/>
            </a:endParaRPr>
          </a:p>
        </p:txBody>
      </p:sp>
      <p:sp>
        <p:nvSpPr>
          <p:cNvPr id="483" name="Google Shape;483;p60"/>
          <p:cNvSpPr txBox="1">
            <a:spLocks noGrp="1"/>
          </p:cNvSpPr>
          <p:nvPr>
            <p:ph type="body" idx="1"/>
          </p:nvPr>
        </p:nvSpPr>
        <p:spPr>
          <a:xfrm>
            <a:off x="2333624" y="4940397"/>
            <a:ext cx="4743450" cy="638175"/>
          </a:xfrm>
          <a:prstGeom prst="rect">
            <a:avLst/>
          </a:prstGeom>
          <a:noFill/>
          <a:ln>
            <a:noFill/>
          </a:ln>
        </p:spPr>
        <p:txBody>
          <a:bodyPr spcFirstLastPara="1" wrap="square" lIns="0" tIns="0" rIns="0" bIns="0" anchor="t" anchorCtr="0">
            <a:noAutofit/>
          </a:bodyPr>
          <a:lstStyle/>
          <a:p>
            <a:pPr marL="0" marR="0" lvl="0" indent="0" algn="ctr" rtl="0">
              <a:lnSpc>
                <a:spcPct val="131250"/>
              </a:lnSpc>
              <a:spcBef>
                <a:spcPts val="0"/>
              </a:spcBef>
              <a:spcAft>
                <a:spcPts val="0"/>
              </a:spcAft>
              <a:buClr>
                <a:schemeClr val="lt2"/>
              </a:buClr>
              <a:buFont typeface="Arial"/>
              <a:buNone/>
            </a:pPr>
            <a:r>
              <a:rPr lang="en-GB" sz="1600" b="0" i="0" u="none" strike="noStrike" cap="none" dirty="0">
                <a:solidFill>
                  <a:schemeClr val="lt2"/>
                </a:solidFill>
                <a:latin typeface="Arial"/>
                <a:ea typeface="Arial"/>
                <a:cs typeface="Arial"/>
                <a:sym typeface="Arial"/>
              </a:rPr>
              <a:t>Find out more about us at </a:t>
            </a:r>
            <a:endParaRPr dirty="0"/>
          </a:p>
          <a:p>
            <a:pPr marL="0" marR="0" lvl="1" indent="0" algn="ctr" rtl="0">
              <a:lnSpc>
                <a:spcPct val="131250"/>
              </a:lnSpc>
              <a:spcBef>
                <a:spcPts val="0"/>
              </a:spcBef>
              <a:spcAft>
                <a:spcPts val="0"/>
              </a:spcAft>
              <a:buClr>
                <a:schemeClr val="lt2"/>
              </a:buClr>
              <a:buFont typeface="Arial"/>
              <a:buNone/>
            </a:pPr>
            <a:r>
              <a:rPr lang="en-GB" dirty="0"/>
              <a:t>qualifications.pearson.com/higher-nationals</a:t>
            </a:r>
            <a:r>
              <a:rPr lang="en-GB" sz="1600" b="1" i="0" u="none" strike="noStrike" cap="none" dirty="0">
                <a:solidFill>
                  <a:schemeClr val="lt2"/>
                </a:solidFill>
                <a:latin typeface="Arial"/>
                <a:ea typeface="Arial"/>
                <a:cs typeface="Arial"/>
                <a:sym typeface="Arial"/>
              </a:rPr>
              <a:t> </a:t>
            </a:r>
            <a:endParaRPr sz="1600" b="1" i="0" u="none" strike="noStrike" cap="none" dirty="0">
              <a:solidFill>
                <a:schemeClr val="lt2"/>
              </a:solidFill>
              <a:latin typeface="Arial"/>
              <a:ea typeface="Arial"/>
              <a:cs typeface="Arial"/>
              <a:sym typeface="Arial"/>
            </a:endParaRPr>
          </a:p>
        </p:txBody>
      </p:sp>
    </p:spTree>
    <p:extLst>
      <p:ext uri="{BB962C8B-B14F-4D97-AF65-F5344CB8AC3E}">
        <p14:creationId xmlns:p14="http://schemas.microsoft.com/office/powerpoint/2010/main" val="277567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ctrTitle"/>
          </p:nvPr>
        </p:nvSpPr>
        <p:spPr>
          <a:xfrm>
            <a:off x="2430000" y="2973600"/>
            <a:ext cx="4284000" cy="1044000"/>
          </a:xfrm>
          <a:prstGeom prst="rect">
            <a:avLst/>
          </a:prstGeom>
          <a:noFill/>
          <a:ln>
            <a:noFill/>
          </a:ln>
        </p:spPr>
        <p:txBody>
          <a:bodyPr spcFirstLastPara="1" wrap="square" lIns="0" tIns="0" rIns="0" bIns="0" anchor="ctr" anchorCtr="0">
            <a:noAutofit/>
          </a:bodyPr>
          <a:lstStyle/>
          <a:p>
            <a:pPr marL="0" marR="0" lvl="0" indent="0" algn="ctr" rtl="0">
              <a:lnSpc>
                <a:spcPct val="105882"/>
              </a:lnSpc>
              <a:spcBef>
                <a:spcPts val="0"/>
              </a:spcBef>
              <a:spcAft>
                <a:spcPts val="0"/>
              </a:spcAft>
              <a:buClr>
                <a:schemeClr val="dk1"/>
              </a:buClr>
              <a:buSzPts val="1100"/>
              <a:buFont typeface="Arial"/>
              <a:buNone/>
            </a:pPr>
            <a:endParaRPr dirty="0"/>
          </a:p>
          <a:p>
            <a:pPr marL="0" marR="0" lvl="0" indent="0" algn="ctr" rtl="0">
              <a:lnSpc>
                <a:spcPct val="105882"/>
              </a:lnSpc>
              <a:spcBef>
                <a:spcPts val="0"/>
              </a:spcBef>
              <a:spcAft>
                <a:spcPts val="0"/>
              </a:spcAft>
              <a:buClr>
                <a:schemeClr val="dk1"/>
              </a:buClr>
              <a:buSzPts val="1100"/>
              <a:buFont typeface="Arial"/>
              <a:buNone/>
            </a:pPr>
            <a:endParaRPr dirty="0"/>
          </a:p>
        </p:txBody>
      </p:sp>
      <p:sp>
        <p:nvSpPr>
          <p:cNvPr id="217" name="Google Shape;217;p33"/>
          <p:cNvSpPr txBox="1">
            <a:spLocks noGrp="1"/>
          </p:cNvSpPr>
          <p:nvPr>
            <p:ph type="ctrTitle"/>
          </p:nvPr>
        </p:nvSpPr>
        <p:spPr>
          <a:xfrm>
            <a:off x="2261188" y="1885071"/>
            <a:ext cx="4280289" cy="1302535"/>
          </a:xfrm>
          <a:prstGeom prst="rect">
            <a:avLst/>
          </a:prstGeom>
          <a:noFill/>
          <a:ln>
            <a:noFill/>
          </a:ln>
        </p:spPr>
        <p:txBody>
          <a:bodyPr spcFirstLastPara="1" wrap="square" lIns="0" tIns="0" rIns="0" bIns="0" anchor="ctr" anchorCtr="0">
            <a:noAutofit/>
          </a:bodyPr>
          <a:lstStyle/>
          <a:p>
            <a:pPr>
              <a:buClr>
                <a:schemeClr val="dk1"/>
              </a:buClr>
              <a:buSzPts val="1100"/>
            </a:pPr>
            <a:r>
              <a:rPr lang="en-GB" dirty="0"/>
              <a:t>HTU Development </a:t>
            </a:r>
            <a:br>
              <a:rPr lang="en-GB" dirty="0"/>
            </a:br>
            <a:endParaRPr dirty="0"/>
          </a:p>
        </p:txBody>
      </p:sp>
      <p:sp>
        <p:nvSpPr>
          <p:cNvPr id="4" name="Google Shape;217;p33">
            <a:extLst>
              <a:ext uri="{FF2B5EF4-FFF2-40B4-BE49-F238E27FC236}">
                <a16:creationId xmlns:a16="http://schemas.microsoft.com/office/drawing/2014/main" id="{D7C6EBED-52D8-444C-82BD-0F7BEE97DDC9}"/>
              </a:ext>
            </a:extLst>
          </p:cNvPr>
          <p:cNvSpPr txBox="1">
            <a:spLocks/>
          </p:cNvSpPr>
          <p:nvPr/>
        </p:nvSpPr>
        <p:spPr>
          <a:xfrm>
            <a:off x="2433711" y="3429000"/>
            <a:ext cx="4280289" cy="158964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dk1"/>
              </a:buClr>
              <a:buSzPts val="1100"/>
            </a:pPr>
            <a:r>
              <a:rPr lang="en-GB" dirty="0"/>
              <a:t>Pearson experience in Jordan, regionally and globally.</a:t>
            </a:r>
            <a:br>
              <a:rPr lang="en-GB" dirty="0"/>
            </a:b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ctrTitle"/>
          </p:nvPr>
        </p:nvSpPr>
        <p:spPr>
          <a:xfrm>
            <a:off x="2532184" y="3429000"/>
            <a:ext cx="4181815" cy="411480"/>
          </a:xfrm>
          <a:prstGeom prst="rect">
            <a:avLst/>
          </a:prstGeom>
          <a:noFill/>
          <a:ln>
            <a:noFill/>
          </a:ln>
        </p:spPr>
        <p:txBody>
          <a:bodyPr spcFirstLastPara="1" wrap="square" lIns="0" tIns="0" rIns="0" bIns="0" anchor="ctr" anchorCtr="0">
            <a:noAutofit/>
          </a:bodyPr>
          <a:lstStyle/>
          <a:p>
            <a:pPr lvl="0">
              <a:buClr>
                <a:schemeClr val="dk1"/>
              </a:buClr>
              <a:buSzPts val="1100"/>
            </a:pPr>
            <a:r>
              <a:rPr lang="en-GB" dirty="0"/>
              <a:t>Creating the UK Knowledge Based Economy </a:t>
            </a:r>
            <a:br>
              <a:rPr lang="en-GB" dirty="0"/>
            </a:br>
            <a:r>
              <a:rPr lang="en-GB" dirty="0"/>
              <a:t/>
            </a:r>
            <a:br>
              <a:rPr lang="en-GB" dirty="0"/>
            </a:br>
            <a:r>
              <a:rPr lang="en-GB" dirty="0"/>
              <a:t/>
            </a:r>
            <a:br>
              <a:rPr lang="en-GB" dirty="0"/>
            </a:br>
            <a:endParaRPr sz="2400" dirty="0"/>
          </a:p>
          <a:p>
            <a:pPr marL="0" marR="0" lvl="0" indent="0" algn="ctr" rtl="0">
              <a:lnSpc>
                <a:spcPct val="105882"/>
              </a:lnSpc>
              <a:spcBef>
                <a:spcPts val="0"/>
              </a:spcBef>
              <a:spcAft>
                <a:spcPts val="0"/>
              </a:spcAft>
              <a:buClr>
                <a:schemeClr val="dk1"/>
              </a:buClr>
              <a:buSzPts val="1100"/>
              <a:buFont typeface="Arial"/>
              <a:buNone/>
            </a:pPr>
            <a:endParaRPr dirty="0"/>
          </a:p>
        </p:txBody>
      </p:sp>
      <p:sp>
        <p:nvSpPr>
          <p:cNvPr id="217" name="Google Shape;217;p33"/>
          <p:cNvSpPr txBox="1">
            <a:spLocks noGrp="1"/>
          </p:cNvSpPr>
          <p:nvPr>
            <p:ph type="ctrTitle"/>
          </p:nvPr>
        </p:nvSpPr>
        <p:spPr>
          <a:xfrm>
            <a:off x="2430000" y="3428999"/>
            <a:ext cx="4284000" cy="1846385"/>
          </a:xfrm>
          <a:prstGeom prst="rect">
            <a:avLst/>
          </a:prstGeom>
          <a:noFill/>
          <a:ln>
            <a:noFill/>
          </a:ln>
        </p:spPr>
        <p:txBody>
          <a:bodyPr spcFirstLastPara="1" wrap="square" lIns="0" tIns="0" rIns="0" bIns="0" anchor="ctr" anchorCtr="0">
            <a:noAutofit/>
          </a:bodyPr>
          <a:lstStyle/>
          <a:p>
            <a:pPr lvl="0">
              <a:buClr>
                <a:schemeClr val="dk1"/>
              </a:buClr>
              <a:buSzPts val="1100"/>
            </a:pPr>
            <a:r>
              <a:rPr lang="en-GB" dirty="0"/>
              <a:t>BTEC was instrumental in bring about that change  </a:t>
            </a:r>
            <a:endParaRPr dirty="0"/>
          </a:p>
        </p:txBody>
      </p:sp>
    </p:spTree>
    <p:extLst>
      <p:ext uri="{BB962C8B-B14F-4D97-AF65-F5344CB8AC3E}">
        <p14:creationId xmlns:p14="http://schemas.microsoft.com/office/powerpoint/2010/main" val="326115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34"/>
          <p:cNvSpPr txBox="1">
            <a:spLocks noGrp="1"/>
          </p:cNvSpPr>
          <p:nvPr>
            <p:ph type="title"/>
          </p:nvPr>
        </p:nvSpPr>
        <p:spPr>
          <a:xfrm>
            <a:off x="0" y="79992"/>
            <a:ext cx="9144000" cy="77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a:latin typeface="Playfair Display"/>
                <a:ea typeface="Playfair Display"/>
                <a:cs typeface="Playfair Display"/>
                <a:sym typeface="Playfair Display"/>
              </a:rPr>
              <a:t>What is a BTEC Higher National Qualification? </a:t>
            </a:r>
            <a:endParaRPr sz="2400" dirty="0">
              <a:latin typeface="Playfair Display"/>
              <a:ea typeface="Playfair Display"/>
              <a:cs typeface="Playfair Display"/>
              <a:sym typeface="Playfair Display"/>
            </a:endParaRPr>
          </a:p>
        </p:txBody>
      </p:sp>
      <p:pic>
        <p:nvPicPr>
          <p:cNvPr id="225" name="Google Shape;225;p34"/>
          <p:cNvPicPr preferRelativeResize="0"/>
          <p:nvPr/>
        </p:nvPicPr>
        <p:blipFill>
          <a:blip r:embed="rId3">
            <a:alphaModFix/>
          </a:blip>
          <a:stretch>
            <a:fillRect/>
          </a:stretch>
        </p:blipFill>
        <p:spPr>
          <a:xfrm>
            <a:off x="152400" y="1752263"/>
            <a:ext cx="8839199" cy="3353468"/>
          </a:xfrm>
          <a:prstGeom prst="rect">
            <a:avLst/>
          </a:prstGeom>
          <a:noFill/>
          <a:ln>
            <a:noFill/>
          </a:ln>
        </p:spPr>
      </p:pic>
      <p:cxnSp>
        <p:nvCxnSpPr>
          <p:cNvPr id="5" name="Straight Connector 4">
            <a:extLst>
              <a:ext uri="{FF2B5EF4-FFF2-40B4-BE49-F238E27FC236}">
                <a16:creationId xmlns:a16="http://schemas.microsoft.com/office/drawing/2014/main" id="{50A10248-3710-48DE-8A05-DED182A86418}"/>
              </a:ext>
            </a:extLst>
          </p:cNvPr>
          <p:cNvCxnSpPr/>
          <p:nvPr/>
        </p:nvCxnSpPr>
        <p:spPr>
          <a:xfrm>
            <a:off x="492369" y="717452"/>
            <a:ext cx="815926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35"/>
          <p:cNvSpPr txBox="1">
            <a:spLocks noGrp="1"/>
          </p:cNvSpPr>
          <p:nvPr>
            <p:ph type="title"/>
          </p:nvPr>
        </p:nvSpPr>
        <p:spPr>
          <a:xfrm>
            <a:off x="0" y="122178"/>
            <a:ext cx="9144000" cy="77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dirty="0">
                <a:latin typeface="Playfair Display"/>
                <a:ea typeface="Playfair Display"/>
                <a:cs typeface="Playfair Display"/>
                <a:sym typeface="Playfair Display"/>
              </a:rPr>
              <a:t>External Recognition and Bodies </a:t>
            </a:r>
            <a:endParaRPr sz="2400" dirty="0">
              <a:latin typeface="Playfair Display"/>
              <a:ea typeface="Playfair Display"/>
              <a:cs typeface="Playfair Display"/>
              <a:sym typeface="Playfair Display"/>
            </a:endParaRPr>
          </a:p>
        </p:txBody>
      </p:sp>
      <p:pic>
        <p:nvPicPr>
          <p:cNvPr id="233" name="Google Shape;233;p35"/>
          <p:cNvPicPr preferRelativeResize="0"/>
          <p:nvPr/>
        </p:nvPicPr>
        <p:blipFill>
          <a:blip r:embed="rId3">
            <a:alphaModFix/>
          </a:blip>
          <a:stretch>
            <a:fillRect/>
          </a:stretch>
        </p:blipFill>
        <p:spPr>
          <a:xfrm>
            <a:off x="442050" y="1123875"/>
            <a:ext cx="7886961" cy="4992578"/>
          </a:xfrm>
          <a:prstGeom prst="rect">
            <a:avLst/>
          </a:prstGeom>
          <a:noFill/>
          <a:ln>
            <a:noFill/>
          </a:ln>
        </p:spPr>
      </p:pic>
      <p:cxnSp>
        <p:nvCxnSpPr>
          <p:cNvPr id="5" name="Straight Connector 4">
            <a:extLst>
              <a:ext uri="{FF2B5EF4-FFF2-40B4-BE49-F238E27FC236}">
                <a16:creationId xmlns:a16="http://schemas.microsoft.com/office/drawing/2014/main" id="{7ED83E6E-C940-4F47-87AD-F5315FE6A27B}"/>
              </a:ext>
            </a:extLst>
          </p:cNvPr>
          <p:cNvCxnSpPr/>
          <p:nvPr/>
        </p:nvCxnSpPr>
        <p:spPr>
          <a:xfrm>
            <a:off x="647114" y="731520"/>
            <a:ext cx="815926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9" name="Google Shape;239;p36"/>
          <p:cNvPicPr preferRelativeResize="0"/>
          <p:nvPr/>
        </p:nvPicPr>
        <p:blipFill rotWithShape="1">
          <a:blip r:embed="rId3">
            <a:alphaModFix/>
          </a:blip>
          <a:srcRect l="3081"/>
          <a:stretch/>
        </p:blipFill>
        <p:spPr>
          <a:xfrm>
            <a:off x="2298000" y="1860325"/>
            <a:ext cx="4972850" cy="3137350"/>
          </a:xfrm>
          <a:prstGeom prst="rect">
            <a:avLst/>
          </a:prstGeom>
          <a:noFill/>
          <a:ln>
            <a:noFill/>
          </a:ln>
        </p:spPr>
      </p:pic>
      <p:sp>
        <p:nvSpPr>
          <p:cNvPr id="240" name="Google Shape;240;p36"/>
          <p:cNvSpPr txBox="1"/>
          <p:nvPr/>
        </p:nvSpPr>
        <p:spPr>
          <a:xfrm>
            <a:off x="173625" y="138789"/>
            <a:ext cx="7654200" cy="7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solidFill>
                  <a:srgbClr val="007FA3"/>
                </a:solidFill>
                <a:latin typeface="Playfair Display"/>
                <a:ea typeface="Playfair Display"/>
                <a:cs typeface="Playfair Display"/>
                <a:sym typeface="Playfair Display"/>
              </a:rPr>
              <a:t>Enhanced Quality Assurance </a:t>
            </a:r>
            <a:endParaRPr sz="2400" b="1" dirty="0">
              <a:solidFill>
                <a:srgbClr val="007FA3"/>
              </a:solidFill>
              <a:latin typeface="Playfair Display"/>
              <a:ea typeface="Playfair Display"/>
              <a:cs typeface="Playfair Display"/>
              <a:sym typeface="Playfair Display"/>
            </a:endParaRPr>
          </a:p>
        </p:txBody>
      </p:sp>
      <p:pic>
        <p:nvPicPr>
          <p:cNvPr id="241" name="Google Shape;241;p36"/>
          <p:cNvPicPr preferRelativeResize="0"/>
          <p:nvPr/>
        </p:nvPicPr>
        <p:blipFill>
          <a:blip r:embed="rId4">
            <a:alphaModFix/>
          </a:blip>
          <a:stretch>
            <a:fillRect/>
          </a:stretch>
        </p:blipFill>
        <p:spPr>
          <a:xfrm>
            <a:off x="5143875" y="4886450"/>
            <a:ext cx="3117750" cy="1752775"/>
          </a:xfrm>
          <a:prstGeom prst="rect">
            <a:avLst/>
          </a:prstGeom>
          <a:noFill/>
          <a:ln>
            <a:noFill/>
          </a:ln>
        </p:spPr>
      </p:pic>
      <p:sp>
        <p:nvSpPr>
          <p:cNvPr id="242" name="Google Shape;242;p36"/>
          <p:cNvSpPr txBox="1"/>
          <p:nvPr/>
        </p:nvSpPr>
        <p:spPr>
          <a:xfrm>
            <a:off x="7197025" y="4069425"/>
            <a:ext cx="1332300" cy="256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a:solidFill>
                  <a:srgbClr val="141414"/>
                </a:solidFill>
                <a:latin typeface="Open Sans"/>
                <a:ea typeface="Open Sans"/>
                <a:cs typeface="Open Sans"/>
                <a:sym typeface="Open Sans"/>
              </a:rPr>
              <a:t>Annual Programme Monitoring Report (APMR) </a:t>
            </a:r>
            <a:endParaRPr>
              <a:solidFill>
                <a:srgbClr val="141414"/>
              </a:solidFill>
              <a:latin typeface="Open Sans"/>
              <a:ea typeface="Open Sans"/>
              <a:cs typeface="Open Sans"/>
              <a:sym typeface="Open Sans"/>
            </a:endParaRPr>
          </a:p>
          <a:p>
            <a:pPr marL="0" lvl="0" indent="0" algn="r" rtl="0">
              <a:lnSpc>
                <a:spcPct val="115000"/>
              </a:lnSpc>
              <a:spcBef>
                <a:spcPts val="0"/>
              </a:spcBef>
              <a:spcAft>
                <a:spcPts val="0"/>
              </a:spcAft>
              <a:buClr>
                <a:schemeClr val="dk1"/>
              </a:buClr>
              <a:buSzPts val="1100"/>
              <a:buFont typeface="Arial"/>
              <a:buNone/>
            </a:pPr>
            <a:r>
              <a:rPr lang="en-GB" sz="1000">
                <a:solidFill>
                  <a:srgbClr val="505759"/>
                </a:solidFill>
                <a:latin typeface="Open Sans"/>
                <a:ea typeface="Open Sans"/>
                <a:cs typeface="Open Sans"/>
                <a:sym typeface="Open Sans"/>
              </a:rPr>
              <a:t>An annual overview of HN provision reviewing the previous year which providing valuable feedback to Pearson.</a:t>
            </a:r>
            <a:endParaRPr sz="1000">
              <a:solidFill>
                <a:srgbClr val="505759"/>
              </a:solidFill>
              <a:latin typeface="Open Sans"/>
              <a:ea typeface="Open Sans"/>
              <a:cs typeface="Open Sans"/>
              <a:sym typeface="Open Sans"/>
            </a:endParaRPr>
          </a:p>
          <a:p>
            <a:pPr marL="0" lvl="0" indent="0" algn="l" rtl="0">
              <a:spcBef>
                <a:spcPts val="0"/>
              </a:spcBef>
              <a:spcAft>
                <a:spcPts val="0"/>
              </a:spcAft>
              <a:buNone/>
            </a:pPr>
            <a:endParaRPr/>
          </a:p>
        </p:txBody>
      </p:sp>
      <p:pic>
        <p:nvPicPr>
          <p:cNvPr id="243" name="Google Shape;243;p36"/>
          <p:cNvPicPr preferRelativeResize="0"/>
          <p:nvPr/>
        </p:nvPicPr>
        <p:blipFill>
          <a:blip r:embed="rId5">
            <a:alphaModFix/>
          </a:blip>
          <a:stretch>
            <a:fillRect/>
          </a:stretch>
        </p:blipFill>
        <p:spPr>
          <a:xfrm>
            <a:off x="4779750" y="292375"/>
            <a:ext cx="2886550" cy="1622821"/>
          </a:xfrm>
          <a:prstGeom prst="rect">
            <a:avLst/>
          </a:prstGeom>
          <a:noFill/>
          <a:ln>
            <a:noFill/>
          </a:ln>
        </p:spPr>
      </p:pic>
      <p:sp>
        <p:nvSpPr>
          <p:cNvPr id="244" name="Google Shape;244;p36"/>
          <p:cNvSpPr txBox="1"/>
          <p:nvPr/>
        </p:nvSpPr>
        <p:spPr>
          <a:xfrm>
            <a:off x="7231475" y="292375"/>
            <a:ext cx="1526400" cy="2505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GB">
                <a:solidFill>
                  <a:srgbClr val="141414"/>
                </a:solidFill>
                <a:latin typeface="Open Sans"/>
                <a:ea typeface="Open Sans"/>
                <a:cs typeface="Open Sans"/>
                <a:sym typeface="Open Sans"/>
              </a:rPr>
              <a:t>Annual Student Survey</a:t>
            </a:r>
            <a:endParaRPr>
              <a:solidFill>
                <a:srgbClr val="141414"/>
              </a:solidFill>
              <a:latin typeface="Open Sans"/>
              <a:ea typeface="Open Sans"/>
              <a:cs typeface="Open Sans"/>
              <a:sym typeface="Open Sans"/>
            </a:endParaRPr>
          </a:p>
          <a:p>
            <a:pPr marL="0" lvl="0" indent="0" algn="r" rtl="0">
              <a:lnSpc>
                <a:spcPct val="115000"/>
              </a:lnSpc>
              <a:spcBef>
                <a:spcPts val="0"/>
              </a:spcBef>
              <a:spcAft>
                <a:spcPts val="0"/>
              </a:spcAft>
              <a:buNone/>
            </a:pPr>
            <a:r>
              <a:rPr lang="en-GB" sz="1000">
                <a:solidFill>
                  <a:srgbClr val="505759"/>
                </a:solidFill>
                <a:latin typeface="Open Sans"/>
                <a:ea typeface="Open Sans"/>
                <a:cs typeface="Open Sans"/>
                <a:sym typeface="Open Sans"/>
              </a:rPr>
              <a:t>An annual opportunity for al HN students to survey provide valuable and quantifiable feedback on their Pearson BTEC Higher Nationals experience. Pearson uses responses to develop and improve our HN provision. </a:t>
            </a:r>
            <a:endParaRPr/>
          </a:p>
        </p:txBody>
      </p:sp>
      <p:pic>
        <p:nvPicPr>
          <p:cNvPr id="245" name="Google Shape;245;p36"/>
          <p:cNvPicPr preferRelativeResize="0"/>
          <p:nvPr/>
        </p:nvPicPr>
        <p:blipFill>
          <a:blip r:embed="rId6">
            <a:alphaModFix/>
          </a:blip>
          <a:stretch>
            <a:fillRect/>
          </a:stretch>
        </p:blipFill>
        <p:spPr>
          <a:xfrm>
            <a:off x="575450" y="698113"/>
            <a:ext cx="2465350" cy="1505225"/>
          </a:xfrm>
          <a:prstGeom prst="rect">
            <a:avLst/>
          </a:prstGeom>
          <a:noFill/>
          <a:ln>
            <a:noFill/>
          </a:ln>
        </p:spPr>
      </p:pic>
      <p:sp>
        <p:nvSpPr>
          <p:cNvPr id="246" name="Google Shape;246;p36"/>
          <p:cNvSpPr txBox="1"/>
          <p:nvPr/>
        </p:nvSpPr>
        <p:spPr>
          <a:xfrm>
            <a:off x="173625" y="1025525"/>
            <a:ext cx="1490100" cy="182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solidFill>
                  <a:srgbClr val="141414"/>
                </a:solidFill>
                <a:latin typeface="Open Sans"/>
                <a:ea typeface="Open Sans"/>
                <a:cs typeface="Open Sans"/>
                <a:sym typeface="Open Sans"/>
              </a:rPr>
              <a:t>Assessment Boards </a:t>
            </a:r>
            <a:endParaRPr sz="1000">
              <a:solidFill>
                <a:srgbClr val="505759"/>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505759"/>
                </a:solidFill>
                <a:latin typeface="Open Sans"/>
                <a:ea typeface="Open Sans"/>
                <a:cs typeface="Open Sans"/>
                <a:sym typeface="Open Sans"/>
              </a:rPr>
              <a:t>Each centre is expected by Pearson to hold Assessment Boards for all of its BTEC Higher National programmes.</a:t>
            </a:r>
            <a:endParaRPr/>
          </a:p>
        </p:txBody>
      </p:sp>
      <p:pic>
        <p:nvPicPr>
          <p:cNvPr id="247" name="Google Shape;247;p36"/>
          <p:cNvPicPr preferRelativeResize="0"/>
          <p:nvPr/>
        </p:nvPicPr>
        <p:blipFill>
          <a:blip r:embed="rId7">
            <a:alphaModFix/>
          </a:blip>
          <a:stretch>
            <a:fillRect/>
          </a:stretch>
        </p:blipFill>
        <p:spPr>
          <a:xfrm>
            <a:off x="1110175" y="4812825"/>
            <a:ext cx="2604265" cy="1567650"/>
          </a:xfrm>
          <a:prstGeom prst="rect">
            <a:avLst/>
          </a:prstGeom>
          <a:noFill/>
          <a:ln>
            <a:noFill/>
          </a:ln>
        </p:spPr>
      </p:pic>
      <p:sp>
        <p:nvSpPr>
          <p:cNvPr id="248" name="Google Shape;248;p36"/>
          <p:cNvSpPr/>
          <p:nvPr/>
        </p:nvSpPr>
        <p:spPr>
          <a:xfrm>
            <a:off x="2298000" y="1698750"/>
            <a:ext cx="4654800" cy="3354900"/>
          </a:xfrm>
          <a:prstGeom prst="roundRect">
            <a:avLst>
              <a:gd name="adj" fmla="val 16667"/>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6"/>
          <p:cNvSpPr txBox="1"/>
          <p:nvPr/>
        </p:nvSpPr>
        <p:spPr>
          <a:xfrm>
            <a:off x="406175" y="4115476"/>
            <a:ext cx="1718400" cy="231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latin typeface="Open Sans"/>
                <a:ea typeface="Open Sans"/>
                <a:cs typeface="Open Sans"/>
                <a:sym typeface="Open Sans"/>
              </a:rPr>
              <a:t>Annual Confirmation Fee</a:t>
            </a: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GB" sz="1000">
                <a:solidFill>
                  <a:srgbClr val="595959"/>
                </a:solidFill>
                <a:latin typeface="Open Sans"/>
                <a:ea typeface="Open Sans"/>
                <a:cs typeface="Open Sans"/>
                <a:sym typeface="Open Sans"/>
              </a:rPr>
              <a:t>To assist centres in regularly monitoring their active students, all centres pay an administrative annual student confirmation fee. Applicable only to students in their second or subsequent year of study. </a:t>
            </a:r>
            <a:endParaRPr sz="1000">
              <a:solidFill>
                <a:srgbClr val="595959"/>
              </a:solidFill>
              <a:latin typeface="Open Sans"/>
              <a:ea typeface="Open Sans"/>
              <a:cs typeface="Open Sans"/>
              <a:sym typeface="Open Sans"/>
            </a:endParaRPr>
          </a:p>
        </p:txBody>
      </p:sp>
      <p:cxnSp>
        <p:nvCxnSpPr>
          <p:cNvPr id="14" name="Straight Connector 13">
            <a:extLst>
              <a:ext uri="{FF2B5EF4-FFF2-40B4-BE49-F238E27FC236}">
                <a16:creationId xmlns:a16="http://schemas.microsoft.com/office/drawing/2014/main" id="{5167239A-54F3-4A18-844A-8F417EE06DB4}"/>
              </a:ext>
            </a:extLst>
          </p:cNvPr>
          <p:cNvCxnSpPr>
            <a:cxnSpLocks/>
          </p:cNvCxnSpPr>
          <p:nvPr/>
        </p:nvCxnSpPr>
        <p:spPr>
          <a:xfrm>
            <a:off x="173625" y="726248"/>
            <a:ext cx="417329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ctrTitle"/>
          </p:nvPr>
        </p:nvSpPr>
        <p:spPr>
          <a:xfrm>
            <a:off x="2430000" y="2973600"/>
            <a:ext cx="4284000" cy="1044000"/>
          </a:xfrm>
          <a:prstGeom prst="rect">
            <a:avLst/>
          </a:prstGeom>
          <a:noFill/>
          <a:ln>
            <a:noFill/>
          </a:ln>
        </p:spPr>
        <p:txBody>
          <a:bodyPr spcFirstLastPara="1" wrap="square" lIns="0" tIns="0" rIns="0" bIns="0" anchor="ctr" anchorCtr="0">
            <a:noAutofit/>
          </a:bodyPr>
          <a:lstStyle/>
          <a:p>
            <a:pPr marL="0" marR="0" lvl="0" indent="0" algn="ctr" rtl="0">
              <a:lnSpc>
                <a:spcPct val="105882"/>
              </a:lnSpc>
              <a:spcBef>
                <a:spcPts val="0"/>
              </a:spcBef>
              <a:spcAft>
                <a:spcPts val="0"/>
              </a:spcAft>
              <a:buClr>
                <a:schemeClr val="dk1"/>
              </a:buClr>
              <a:buSzPts val="1100"/>
              <a:buFont typeface="Arial"/>
              <a:buNone/>
            </a:pPr>
            <a:endParaRPr/>
          </a:p>
          <a:p>
            <a:pPr marL="0" marR="0" lvl="0" indent="0" algn="ctr" rtl="0">
              <a:lnSpc>
                <a:spcPct val="105882"/>
              </a:lnSpc>
              <a:spcBef>
                <a:spcPts val="0"/>
              </a:spcBef>
              <a:spcAft>
                <a:spcPts val="0"/>
              </a:spcAft>
              <a:buClr>
                <a:schemeClr val="dk1"/>
              </a:buClr>
              <a:buSzPts val="1100"/>
              <a:buFont typeface="Arial"/>
              <a:buNone/>
            </a:pPr>
            <a:r>
              <a:rPr lang="en-GB"/>
              <a:t>HE curriculum development - working with employers to meet the needs of industry</a:t>
            </a:r>
            <a:endParaRPr sz="2400"/>
          </a:p>
          <a:p>
            <a:pPr marL="0" marR="0" lvl="0" indent="0" algn="ctr" rtl="0">
              <a:lnSpc>
                <a:spcPct val="105882"/>
              </a:lnSpc>
              <a:spcBef>
                <a:spcPts val="0"/>
              </a:spcBef>
              <a:spcAft>
                <a:spcPts val="0"/>
              </a:spcAft>
              <a:buClr>
                <a:schemeClr val="dk1"/>
              </a:buClr>
              <a:buSzPts val="110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0" y="0"/>
            <a:ext cx="9144000" cy="848700"/>
          </a:xfrm>
          <a:prstGeom prst="rect">
            <a:avLst/>
          </a:prstGeom>
          <a:noFill/>
          <a:ln>
            <a:noFill/>
          </a:ln>
        </p:spPr>
        <p:txBody>
          <a:bodyPr spcFirstLastPara="1" wrap="square" lIns="0" tIns="0" rIns="0" bIns="0" anchor="t" anchorCtr="0">
            <a:noAutofit/>
          </a:bodyPr>
          <a:lstStyle/>
          <a:p>
            <a:pPr marL="0" marR="0" lvl="0" indent="0" algn="ctr" rtl="0">
              <a:lnSpc>
                <a:spcPct val="181818"/>
              </a:lnSpc>
              <a:spcBef>
                <a:spcPts val="0"/>
              </a:spcBef>
              <a:spcAft>
                <a:spcPts val="0"/>
              </a:spcAft>
              <a:buClr>
                <a:schemeClr val="dk1"/>
              </a:buClr>
              <a:buSzPts val="1400"/>
              <a:buFont typeface="Open Sans"/>
              <a:buNone/>
            </a:pPr>
            <a:r>
              <a:rPr lang="en-GB" sz="2400" dirty="0">
                <a:latin typeface="Playfair Display" panose="00000500000000000000" pitchFamily="2" charset="0"/>
              </a:rPr>
              <a:t>Developed for student employability</a:t>
            </a:r>
            <a:endParaRPr sz="2400" i="0" u="none" strike="noStrike" cap="none" dirty="0">
              <a:latin typeface="Playfair Display" panose="00000500000000000000" pitchFamily="2" charset="0"/>
            </a:endParaRPr>
          </a:p>
        </p:txBody>
      </p:sp>
      <p:sp>
        <p:nvSpPr>
          <p:cNvPr id="261" name="Google Shape;261;p38"/>
          <p:cNvSpPr txBox="1">
            <a:spLocks noGrp="1"/>
          </p:cNvSpPr>
          <p:nvPr>
            <p:ph type="body" idx="1"/>
          </p:nvPr>
        </p:nvSpPr>
        <p:spPr>
          <a:xfrm>
            <a:off x="540000" y="1026942"/>
            <a:ext cx="5158800" cy="5085808"/>
          </a:xfrm>
          <a:prstGeom prst="rect">
            <a:avLst/>
          </a:prstGeom>
          <a:noFill/>
          <a:ln>
            <a:noFill/>
          </a:ln>
        </p:spPr>
        <p:txBody>
          <a:bodyPr spcFirstLastPara="1" wrap="square" lIns="0" tIns="0" rIns="0" bIns="0" anchor="t" anchorCtr="0">
            <a:noAutofit/>
          </a:bodyPr>
          <a:lstStyle/>
          <a:p>
            <a:pPr marL="431800" marR="0" lvl="2" indent="-279400" algn="l" rtl="0">
              <a:lnSpc>
                <a:spcPct val="150000"/>
              </a:lnSpc>
              <a:spcBef>
                <a:spcPts val="0"/>
              </a:spcBef>
              <a:spcAft>
                <a:spcPts val="0"/>
              </a:spcAft>
              <a:buClr>
                <a:schemeClr val="accent4"/>
              </a:buClr>
              <a:buSzPts val="1600"/>
              <a:buFont typeface="Open Sans"/>
              <a:buChar char="‒"/>
            </a:pPr>
            <a:r>
              <a:rPr lang="en-GB" sz="1600" b="0" i="0" u="none" strike="noStrike" cap="none" dirty="0">
                <a:solidFill>
                  <a:schemeClr val="lt2"/>
                </a:solidFill>
                <a:latin typeface="Open Sans"/>
                <a:ea typeface="Open Sans"/>
                <a:cs typeface="Open Sans"/>
                <a:sym typeface="Open Sans"/>
              </a:rPr>
              <a:t>Clear purpose linked to progression</a:t>
            </a:r>
            <a:endParaRPr dirty="0"/>
          </a:p>
          <a:p>
            <a:pPr marL="431800" marR="0" lvl="2" indent="-279400" algn="l" rtl="0">
              <a:lnSpc>
                <a:spcPct val="150000"/>
              </a:lnSpc>
              <a:spcBef>
                <a:spcPts val="0"/>
              </a:spcBef>
              <a:spcAft>
                <a:spcPts val="0"/>
              </a:spcAft>
              <a:buClr>
                <a:schemeClr val="accent4"/>
              </a:buClr>
              <a:buSzPts val="1600"/>
              <a:buFont typeface="Open Sans"/>
              <a:buChar char="‒"/>
            </a:pPr>
            <a:r>
              <a:rPr lang="en-GB" dirty="0">
                <a:solidFill>
                  <a:schemeClr val="lt2"/>
                </a:solidFill>
                <a:latin typeface="Open Sans"/>
                <a:ea typeface="Open Sans"/>
                <a:cs typeface="Open Sans"/>
                <a:sym typeface="Open Sans"/>
              </a:rPr>
              <a:t>Content and purpose defined via stakeholder engagement </a:t>
            </a:r>
            <a:endParaRPr dirty="0">
              <a:latin typeface="Open Sans"/>
              <a:ea typeface="Open Sans"/>
              <a:cs typeface="Open Sans"/>
              <a:sym typeface="Open Sans"/>
            </a:endParaRPr>
          </a:p>
          <a:p>
            <a:pPr marL="431800" marR="0" lvl="2" indent="-279400" algn="l" rtl="0">
              <a:lnSpc>
                <a:spcPct val="150000"/>
              </a:lnSpc>
              <a:spcBef>
                <a:spcPts val="0"/>
              </a:spcBef>
              <a:spcAft>
                <a:spcPts val="0"/>
              </a:spcAft>
              <a:buClr>
                <a:schemeClr val="accent4"/>
              </a:buClr>
              <a:buSzPts val="1600"/>
              <a:buFont typeface="Open Sans"/>
              <a:buChar char="‒"/>
            </a:pPr>
            <a:r>
              <a:rPr lang="en-GB" sz="1600" b="0" i="0" u="none" strike="noStrike" cap="none" dirty="0">
                <a:solidFill>
                  <a:schemeClr val="lt2"/>
                </a:solidFill>
                <a:latin typeface="Open Sans"/>
                <a:ea typeface="Open Sans"/>
                <a:cs typeface="Open Sans"/>
                <a:sym typeface="Open Sans"/>
              </a:rPr>
              <a:t>Embedd</a:t>
            </a:r>
            <a:r>
              <a:rPr lang="en-GB" dirty="0">
                <a:solidFill>
                  <a:schemeClr val="lt2"/>
                </a:solidFill>
                <a:latin typeface="Open Sans"/>
                <a:ea typeface="Open Sans"/>
                <a:cs typeface="Open Sans"/>
                <a:sym typeface="Open Sans"/>
              </a:rPr>
              <a:t>ed</a:t>
            </a:r>
            <a:r>
              <a:rPr lang="en-GB" sz="1600" b="0" i="0" u="none" strike="noStrike" cap="none" dirty="0">
                <a:solidFill>
                  <a:schemeClr val="lt2"/>
                </a:solidFill>
                <a:latin typeface="Open Sans"/>
                <a:ea typeface="Open Sans"/>
                <a:cs typeface="Open Sans"/>
                <a:sym typeface="Open Sans"/>
              </a:rPr>
              <a:t> professional body standards</a:t>
            </a:r>
            <a:endParaRPr dirty="0">
              <a:latin typeface="Open Sans"/>
              <a:ea typeface="Open Sans"/>
              <a:cs typeface="Open Sans"/>
              <a:sym typeface="Open Sans"/>
            </a:endParaRPr>
          </a:p>
          <a:p>
            <a:pPr marL="431800" marR="0" lvl="2" indent="-279400" algn="l" rtl="0">
              <a:lnSpc>
                <a:spcPct val="150000"/>
              </a:lnSpc>
              <a:spcBef>
                <a:spcPts val="0"/>
              </a:spcBef>
              <a:spcAft>
                <a:spcPts val="0"/>
              </a:spcAft>
              <a:buClr>
                <a:schemeClr val="accent4"/>
              </a:buClr>
              <a:buSzPts val="1600"/>
              <a:buFont typeface="Open Sans"/>
              <a:buChar char="‒"/>
            </a:pPr>
            <a:r>
              <a:rPr lang="en-GB" sz="1600" b="0" i="0" u="none" strike="noStrike" cap="none" dirty="0">
                <a:solidFill>
                  <a:schemeClr val="lt2"/>
                </a:solidFill>
                <a:latin typeface="Open Sans"/>
                <a:ea typeface="Open Sans"/>
                <a:cs typeface="Open Sans"/>
                <a:sym typeface="Open Sans"/>
              </a:rPr>
              <a:t>Design features increasing work-relatedness of new HNs (flexible design for localisation, use of projects, mapping 21st century skills)</a:t>
            </a:r>
            <a:endParaRPr dirty="0">
              <a:latin typeface="Open Sans"/>
              <a:ea typeface="Open Sans"/>
              <a:cs typeface="Open Sans"/>
              <a:sym typeface="Open Sans"/>
            </a:endParaRPr>
          </a:p>
          <a:p>
            <a:pPr marL="431800" marR="0" lvl="2" indent="-279400" algn="l" rtl="0">
              <a:lnSpc>
                <a:spcPct val="150000"/>
              </a:lnSpc>
              <a:spcBef>
                <a:spcPts val="0"/>
              </a:spcBef>
              <a:spcAft>
                <a:spcPts val="0"/>
              </a:spcAft>
              <a:buClr>
                <a:schemeClr val="accent4"/>
              </a:buClr>
              <a:buSzPts val="1600"/>
              <a:buFont typeface="Open Sans"/>
              <a:buChar char="‒"/>
            </a:pPr>
            <a:r>
              <a:rPr lang="en-GB" sz="1600" b="0" i="0" u="none" strike="noStrike" cap="none" dirty="0">
                <a:solidFill>
                  <a:schemeClr val="lt2"/>
                </a:solidFill>
                <a:latin typeface="Open Sans"/>
                <a:ea typeface="Open Sans"/>
                <a:cs typeface="Open Sans"/>
                <a:sym typeface="Open Sans"/>
              </a:rPr>
              <a:t>Content reflecting global student population and global progression</a:t>
            </a:r>
            <a:endParaRPr dirty="0">
              <a:latin typeface="Open Sans"/>
              <a:ea typeface="Open Sans"/>
              <a:cs typeface="Open Sans"/>
              <a:sym typeface="Open Sans"/>
            </a:endParaRPr>
          </a:p>
          <a:p>
            <a:pPr marL="431800" marR="0" lvl="2" indent="-279400" algn="l" rtl="0">
              <a:lnSpc>
                <a:spcPct val="150000"/>
              </a:lnSpc>
              <a:spcBef>
                <a:spcPts val="0"/>
              </a:spcBef>
              <a:spcAft>
                <a:spcPts val="0"/>
              </a:spcAft>
              <a:buClr>
                <a:schemeClr val="accent4"/>
              </a:buClr>
              <a:buSzPts val="1600"/>
              <a:buFont typeface="Open Sans"/>
              <a:buChar char="‒"/>
            </a:pPr>
            <a:r>
              <a:rPr lang="en-GB" sz="1600" b="0" i="0" u="none" strike="noStrike" cap="none" dirty="0">
                <a:solidFill>
                  <a:schemeClr val="lt2"/>
                </a:solidFill>
                <a:latin typeface="Open Sans"/>
                <a:ea typeface="Open Sans"/>
                <a:cs typeface="Open Sans"/>
                <a:sym typeface="Open Sans"/>
              </a:rPr>
              <a:t>Attention to total skills domain (including behaviours)</a:t>
            </a:r>
            <a:endParaRPr dirty="0"/>
          </a:p>
          <a:p>
            <a:pPr marL="431800" lvl="2" indent="-279400" algn="l" rtl="0">
              <a:lnSpc>
                <a:spcPct val="150000"/>
              </a:lnSpc>
              <a:spcBef>
                <a:spcPts val="0"/>
              </a:spcBef>
              <a:spcAft>
                <a:spcPts val="0"/>
              </a:spcAft>
              <a:buSzPts val="1600"/>
              <a:buFont typeface="Open Sans"/>
              <a:buChar char="‒"/>
            </a:pPr>
            <a:r>
              <a:rPr lang="en-GB" dirty="0">
                <a:solidFill>
                  <a:schemeClr val="lt2"/>
                </a:solidFill>
                <a:latin typeface="Open Sans"/>
                <a:ea typeface="Open Sans"/>
                <a:cs typeface="Open Sans"/>
                <a:sym typeface="Open Sans"/>
              </a:rPr>
              <a:t>Mapping to higher education qualification descriptors and subject benchmark statements to ensure correct level of demand</a:t>
            </a:r>
            <a:endParaRPr dirty="0">
              <a:latin typeface="Open Sans"/>
              <a:ea typeface="Open Sans"/>
              <a:cs typeface="Open Sans"/>
              <a:sym typeface="Open Sans"/>
            </a:endParaRPr>
          </a:p>
          <a:p>
            <a:pPr marL="431800" marR="0" lvl="2" indent="-177800" algn="l" rtl="0">
              <a:lnSpc>
                <a:spcPct val="150000"/>
              </a:lnSpc>
              <a:spcBef>
                <a:spcPts val="0"/>
              </a:spcBef>
              <a:spcAft>
                <a:spcPts val="0"/>
              </a:spcAft>
              <a:buClr>
                <a:schemeClr val="accent4"/>
              </a:buClr>
              <a:buSzPts val="1600"/>
              <a:buFont typeface="Open Sans"/>
              <a:buNone/>
            </a:pPr>
            <a:endParaRPr sz="1600" b="0" i="1" u="none" strike="noStrike" cap="none" dirty="0">
              <a:solidFill>
                <a:schemeClr val="lt2"/>
              </a:solidFill>
              <a:latin typeface="Open Sans"/>
              <a:ea typeface="Open Sans"/>
              <a:cs typeface="Open Sans"/>
              <a:sym typeface="Open Sans"/>
            </a:endParaRPr>
          </a:p>
          <a:p>
            <a:pPr marL="0" marR="0" lvl="0" indent="0" algn="l" rtl="0">
              <a:lnSpc>
                <a:spcPct val="118750"/>
              </a:lnSpc>
              <a:spcBef>
                <a:spcPts val="0"/>
              </a:spcBef>
              <a:spcAft>
                <a:spcPts val="0"/>
              </a:spcAft>
              <a:buClr>
                <a:schemeClr val="dk1"/>
              </a:buClr>
              <a:buSzPts val="1400"/>
              <a:buFont typeface="Arial"/>
              <a:buNone/>
            </a:pPr>
            <a:endParaRPr sz="1600" b="0" i="0" u="none" strike="noStrike" cap="none" dirty="0">
              <a:solidFill>
                <a:srgbClr val="000000"/>
              </a:solidFill>
              <a:latin typeface="Open Sans"/>
              <a:ea typeface="Open Sans"/>
              <a:cs typeface="Open Sans"/>
              <a:sym typeface="Open Sans"/>
            </a:endParaRPr>
          </a:p>
        </p:txBody>
      </p:sp>
      <p:pic>
        <p:nvPicPr>
          <p:cNvPr id="262" name="Google Shape;262;p38"/>
          <p:cNvPicPr preferRelativeResize="0">
            <a:picLocks noGrp="1"/>
          </p:cNvPicPr>
          <p:nvPr>
            <p:ph type="pic" idx="2"/>
          </p:nvPr>
        </p:nvPicPr>
        <p:blipFill rotWithShape="1">
          <a:blip r:embed="rId3">
            <a:alphaModFix/>
          </a:blip>
          <a:srcRect l="14957" r="14950"/>
          <a:stretch/>
        </p:blipFill>
        <p:spPr>
          <a:xfrm>
            <a:off x="6095205" y="1236409"/>
            <a:ext cx="2562300" cy="4524300"/>
          </a:xfrm>
          <a:prstGeom prst="rect">
            <a:avLst/>
          </a:prstGeom>
          <a:solidFill>
            <a:srgbClr val="BBBBBB"/>
          </a:solidFill>
          <a:ln>
            <a:noFill/>
          </a:ln>
        </p:spPr>
      </p:pic>
      <p:sp>
        <p:nvSpPr>
          <p:cNvPr id="264" name="Google Shape;264;p38"/>
          <p:cNvSpPr txBox="1"/>
          <p:nvPr/>
        </p:nvSpPr>
        <p:spPr>
          <a:xfrm>
            <a:off x="7353710" y="6513896"/>
            <a:ext cx="815700" cy="223800"/>
          </a:xfrm>
          <a:prstGeom prst="rect">
            <a:avLst/>
          </a:prstGeom>
          <a:noFill/>
          <a:ln>
            <a:noFill/>
          </a:ln>
        </p:spPr>
        <p:txBody>
          <a:bodyPr spcFirstLastPara="1" wrap="square" lIns="0" tIns="0" rIns="0" bIns="0" anchor="t" anchorCtr="0">
            <a:noAutofit/>
          </a:bodyPr>
          <a:lstStyle/>
          <a:p>
            <a:pPr marL="10858" marR="0" lvl="0" indent="0" algn="l" rtl="0">
              <a:lnSpc>
                <a:spcPct val="100000"/>
              </a:lnSpc>
              <a:spcBef>
                <a:spcPts val="0"/>
              </a:spcBef>
              <a:spcAft>
                <a:spcPts val="0"/>
              </a:spcAft>
              <a:buClr>
                <a:srgbClr val="000000"/>
              </a:buClr>
              <a:buSzPts val="428"/>
              <a:buFont typeface="Arial"/>
              <a:buNone/>
            </a:pPr>
            <a:r>
              <a:rPr lang="en-GB" sz="428" b="0" i="0" u="none" strike="noStrike" cap="none" dirty="0">
                <a:solidFill>
                  <a:srgbClr val="003057"/>
                </a:solidFill>
                <a:latin typeface="Arial"/>
                <a:ea typeface="Arial"/>
                <a:cs typeface="Arial"/>
                <a:sym typeface="Arial"/>
              </a:rPr>
              <a:t>Pearson BTEC Higher Nationals</a:t>
            </a:r>
            <a:endParaRPr sz="428" b="0" i="0" u="none" strike="noStrike" cap="none" dirty="0">
              <a:solidFill>
                <a:schemeClr val="dk1"/>
              </a:solidFill>
              <a:latin typeface="Arial"/>
              <a:ea typeface="Arial"/>
              <a:cs typeface="Arial"/>
              <a:sym typeface="Arial"/>
            </a:endParaRPr>
          </a:p>
        </p:txBody>
      </p:sp>
      <p:cxnSp>
        <p:nvCxnSpPr>
          <p:cNvPr id="7" name="Straight Connector 6">
            <a:extLst>
              <a:ext uri="{FF2B5EF4-FFF2-40B4-BE49-F238E27FC236}">
                <a16:creationId xmlns:a16="http://schemas.microsoft.com/office/drawing/2014/main" id="{9F6365B6-01A6-438C-B99B-435A85F4BC1A}"/>
              </a:ext>
            </a:extLst>
          </p:cNvPr>
          <p:cNvCxnSpPr/>
          <p:nvPr/>
        </p:nvCxnSpPr>
        <p:spPr>
          <a:xfrm>
            <a:off x="540000" y="848700"/>
            <a:ext cx="815926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p:nvPr/>
        </p:nvSpPr>
        <p:spPr>
          <a:xfrm>
            <a:off x="0" y="36775"/>
            <a:ext cx="9144000" cy="760200"/>
          </a:xfrm>
          <a:prstGeom prst="rect">
            <a:avLst/>
          </a:prstGeom>
          <a:noFill/>
          <a:ln>
            <a:noFill/>
          </a:ln>
        </p:spPr>
        <p:txBody>
          <a:bodyPr spcFirstLastPara="1" wrap="square" lIns="91425" tIns="91425" rIns="91425" bIns="91425" anchor="t" anchorCtr="0">
            <a:noAutofit/>
          </a:bodyPr>
          <a:lstStyle/>
          <a:p>
            <a:pPr marL="0" marR="0" lvl="0" indent="0" algn="ctr" rtl="0">
              <a:lnSpc>
                <a:spcPct val="111000"/>
              </a:lnSpc>
              <a:spcBef>
                <a:spcPts val="0"/>
              </a:spcBef>
              <a:spcAft>
                <a:spcPts val="0"/>
              </a:spcAft>
              <a:buClr>
                <a:srgbClr val="007FA3"/>
              </a:buClr>
              <a:buSzPts val="2800"/>
              <a:buFont typeface="Times New Roman"/>
              <a:buNone/>
            </a:pPr>
            <a:r>
              <a:rPr lang="en-GB" sz="2400" b="1" dirty="0">
                <a:solidFill>
                  <a:schemeClr val="dk2"/>
                </a:solidFill>
                <a:latin typeface="Playfair Display" panose="00000500000000000000" pitchFamily="2" charset="0"/>
                <a:ea typeface="Times New Roman"/>
                <a:cs typeface="Times New Roman"/>
                <a:sym typeface="Times New Roman"/>
              </a:rPr>
              <a:t>Employer Engagement</a:t>
            </a:r>
            <a:endParaRPr sz="2400" b="1" i="0" u="none" strike="noStrike" cap="none" dirty="0">
              <a:solidFill>
                <a:schemeClr val="dk2"/>
              </a:solidFill>
              <a:latin typeface="Playfair Display" panose="00000500000000000000" pitchFamily="2" charset="0"/>
              <a:ea typeface="Times New Roman"/>
              <a:cs typeface="Times New Roman"/>
              <a:sym typeface="Times New Roman"/>
            </a:endParaRPr>
          </a:p>
        </p:txBody>
      </p:sp>
      <p:sp>
        <p:nvSpPr>
          <p:cNvPr id="271" name="Google Shape;271;p39"/>
          <p:cNvSpPr txBox="1"/>
          <p:nvPr/>
        </p:nvSpPr>
        <p:spPr>
          <a:xfrm>
            <a:off x="236150" y="1328300"/>
            <a:ext cx="1456200" cy="492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D4EAE4"/>
                </a:solidFill>
                <a:latin typeface="Open Sans"/>
                <a:ea typeface="Open Sans"/>
                <a:cs typeface="Open Sans"/>
                <a:sym typeface="Open Sans"/>
              </a:rPr>
              <a:t>Computing:</a:t>
            </a:r>
            <a:endParaRPr sz="1200" b="1" i="0" u="none" strike="noStrike" cap="none">
              <a:solidFill>
                <a:srgbClr val="D4EAE4"/>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CompTIA</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British Computing Society</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CISCO</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Rakuten</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Fujitsu</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IBM</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Deloitte</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Oracle</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Hewlett Packard</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rgbClr val="D4EAE4"/>
                </a:solidFill>
                <a:latin typeface="Open Sans"/>
                <a:ea typeface="Open Sans"/>
                <a:cs typeface="Open Sans"/>
                <a:sym typeface="Open Sans"/>
              </a:rPr>
              <a:t>Sport:</a:t>
            </a:r>
            <a:endParaRPr sz="1200" b="1" i="0" u="none" strike="noStrike" cap="none">
              <a:solidFill>
                <a:srgbClr val="D4EAE4"/>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Preston North End Football Club</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CIMPSA</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Life Labs</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The RFU</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Sports Coach UK</a:t>
            </a: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200" b="1" i="0" u="none" strike="noStrike" cap="none">
              <a:solidFill>
                <a:srgbClr val="00305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272" name="Google Shape;272;p39"/>
          <p:cNvSpPr txBox="1"/>
          <p:nvPr/>
        </p:nvSpPr>
        <p:spPr>
          <a:xfrm>
            <a:off x="1859750" y="1328225"/>
            <a:ext cx="1593900" cy="473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Open Sans"/>
                <a:ea typeface="Open Sans"/>
                <a:cs typeface="Open Sans"/>
                <a:sym typeface="Open Sans"/>
              </a:rPr>
              <a:t>Engineering</a:t>
            </a:r>
            <a:r>
              <a:rPr lang="en-GB" sz="1200" b="0" i="0" u="none" strike="noStrike" cap="none">
                <a:solidFill>
                  <a:schemeClr val="lt1"/>
                </a:solidFill>
                <a:latin typeface="Open Sans"/>
                <a:ea typeface="Open Sans"/>
                <a:cs typeface="Open Sans"/>
                <a:sym typeface="Open Sans"/>
              </a:rPr>
              <a:t>: </a:t>
            </a:r>
            <a:r>
              <a:rPr lang="en-GB" sz="1200" b="0" i="0" u="none" strike="noStrike" cap="none">
                <a:solidFill>
                  <a:schemeClr val="lt2"/>
                </a:solidFill>
                <a:latin typeface="Open Sans"/>
                <a:ea typeface="Open Sans"/>
                <a:cs typeface="Open Sans"/>
                <a:sym typeface="Open Sans"/>
              </a:rPr>
              <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Alstom</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BMW </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Jaguar Land Rover </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Railtrack </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Sellafield Sites</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Siemens </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GEN2  </a:t>
            </a:r>
            <a:r>
              <a:rPr lang="en-GB" sz="1200" b="0" i="0" u="none" strike="noStrike" cap="none">
                <a:solidFill>
                  <a:srgbClr val="1F497D"/>
                </a:solidFill>
                <a:latin typeface="Open Sans"/>
                <a:ea typeface="Open Sans"/>
                <a:cs typeface="Open Sans"/>
                <a:sym typeface="Open Sans"/>
              </a:rPr>
              <a:t/>
            </a:r>
            <a:br>
              <a:rPr lang="en-GB" sz="1200" b="0" i="0" u="none" strike="noStrike" cap="none">
                <a:solidFill>
                  <a:srgbClr val="1F497D"/>
                </a:solidFill>
                <a:latin typeface="Open Sans"/>
                <a:ea typeface="Open Sans"/>
                <a:cs typeface="Open Sans"/>
                <a:sym typeface="Open Sans"/>
              </a:rPr>
            </a:br>
            <a:r>
              <a:rPr lang="en-GB" sz="1200" b="0" i="0" u="none" strike="noStrike" cap="none">
                <a:solidFill>
                  <a:srgbClr val="000000"/>
                </a:solidFill>
                <a:latin typeface="Open Sans"/>
                <a:ea typeface="Open Sans"/>
                <a:cs typeface="Open Sans"/>
                <a:sym typeface="Open Sans"/>
              </a:rPr>
              <a:t/>
            </a:r>
            <a:br>
              <a:rPr lang="en-GB" sz="1200" b="0" i="0" u="none" strike="noStrike" cap="none">
                <a:solidFill>
                  <a:srgbClr val="000000"/>
                </a:solidFill>
                <a:latin typeface="Open Sans"/>
                <a:ea typeface="Open Sans"/>
                <a:cs typeface="Open Sans"/>
                <a:sym typeface="Open Sans"/>
              </a:rPr>
            </a:br>
            <a:r>
              <a:rPr lang="en-GB" sz="1200" b="1" i="0" u="none" strike="noStrike" cap="none">
                <a:solidFill>
                  <a:schemeClr val="lt1"/>
                </a:solidFill>
                <a:latin typeface="Open Sans"/>
                <a:ea typeface="Open Sans"/>
                <a:cs typeface="Open Sans"/>
                <a:sym typeface="Open Sans"/>
              </a:rPr>
              <a:t>Healthcare</a:t>
            </a:r>
            <a:r>
              <a:rPr lang="en-GB" sz="1200" b="0" i="0" u="none" strike="noStrike" cap="none">
                <a:solidFill>
                  <a:schemeClr val="lt2"/>
                </a:solidFill>
                <a:latin typeface="Open Sans"/>
                <a:ea typeface="Open Sans"/>
                <a:cs typeface="Open Sans"/>
                <a:sym typeface="Open Sans"/>
              </a:rPr>
              <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Royal College of Nursing</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Health Education England</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Central and North West London NHS Foundation Trust</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Hillingdon Hospital NHS Trust </a:t>
            </a:r>
            <a:br>
              <a:rPr lang="en-GB" sz="1200" b="0" i="0" u="none" strike="noStrike" cap="none">
                <a:solidFill>
                  <a:schemeClr val="lt2"/>
                </a:solidFill>
                <a:latin typeface="Open Sans"/>
                <a:ea typeface="Open Sans"/>
                <a:cs typeface="Open Sans"/>
                <a:sym typeface="Open Sans"/>
              </a:rPr>
            </a:br>
            <a:r>
              <a:rPr lang="en-GB" sz="1200" b="0" i="0" u="none" strike="noStrike" cap="none">
                <a:solidFill>
                  <a:schemeClr val="lt2"/>
                </a:solidFill>
                <a:latin typeface="Open Sans"/>
                <a:ea typeface="Open Sans"/>
                <a:cs typeface="Open Sans"/>
                <a:sym typeface="Open Sans"/>
              </a:rPr>
              <a:t>Nuffield Health</a:t>
            </a:r>
            <a:r>
              <a:rPr lang="en-GB" sz="1200" b="0" i="0" u="none" strike="noStrike" cap="none">
                <a:solidFill>
                  <a:srgbClr val="000000"/>
                </a:solidFill>
                <a:latin typeface="Open Sans"/>
                <a:ea typeface="Open Sans"/>
                <a:cs typeface="Open Sans"/>
                <a:sym typeface="Open Sans"/>
              </a:rPr>
              <a:t/>
            </a:r>
            <a:br>
              <a:rPr lang="en-GB" sz="1200" b="0" i="0" u="none" strike="noStrike" cap="none">
                <a:solidFill>
                  <a:srgbClr val="000000"/>
                </a:solidFill>
                <a:latin typeface="Open Sans"/>
                <a:ea typeface="Open Sans"/>
                <a:cs typeface="Open Sans"/>
                <a:sym typeface="Open Sans"/>
              </a:rPr>
            </a:br>
            <a:r>
              <a:rPr lang="en-GB" sz="1200" b="0" i="0" u="none" strike="noStrike" cap="none">
                <a:solidFill>
                  <a:srgbClr val="000000"/>
                </a:solidFill>
                <a:latin typeface="Open Sans"/>
                <a:ea typeface="Open Sans"/>
                <a:cs typeface="Open Sans"/>
                <a:sym typeface="Open Sans"/>
              </a:rPr>
              <a:t/>
            </a:r>
            <a:br>
              <a:rPr lang="en-GB" sz="1200" b="0" i="0" u="none" strike="noStrike" cap="none">
                <a:solidFill>
                  <a:srgbClr val="000000"/>
                </a:solidFill>
                <a:latin typeface="Open Sans"/>
                <a:ea typeface="Open Sans"/>
                <a:cs typeface="Open Sans"/>
                <a:sym typeface="Open Sans"/>
              </a:rPr>
            </a:br>
            <a:endParaRPr sz="1200" b="0" i="0" u="none" strike="noStrike" cap="none">
              <a:solidFill>
                <a:srgbClr val="000000"/>
              </a:solidFill>
              <a:latin typeface="Open Sans"/>
              <a:ea typeface="Open Sans"/>
              <a:cs typeface="Open Sans"/>
              <a:sym typeface="Open Sans"/>
            </a:endParaRPr>
          </a:p>
        </p:txBody>
      </p:sp>
      <p:sp>
        <p:nvSpPr>
          <p:cNvPr id="273" name="Google Shape;273;p39"/>
          <p:cNvSpPr txBox="1"/>
          <p:nvPr/>
        </p:nvSpPr>
        <p:spPr>
          <a:xfrm>
            <a:off x="3827525" y="1328225"/>
            <a:ext cx="1593900" cy="512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200" b="1" i="0" u="none" strike="noStrike" cap="none">
                <a:solidFill>
                  <a:schemeClr val="lt1"/>
                </a:solidFill>
                <a:latin typeface="Open Sans"/>
                <a:ea typeface="Open Sans"/>
                <a:cs typeface="Open Sans"/>
                <a:sym typeface="Open Sans"/>
              </a:rPr>
              <a:t>Construction:</a:t>
            </a:r>
            <a:endParaRPr sz="1200" b="1" i="0" u="none" strike="noStrike" cap="none">
              <a:solidFill>
                <a:schemeClr val="lt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Cundall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Vinci Construction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Balfour Beatty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Laing O’Rourke BRE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Bentley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1" i="0" u="none" strike="noStrike" cap="none">
                <a:solidFill>
                  <a:schemeClr val="lt1"/>
                </a:solidFill>
                <a:latin typeface="Open Sans"/>
                <a:ea typeface="Open Sans"/>
                <a:cs typeface="Open Sans"/>
                <a:sym typeface="Open Sans"/>
              </a:rPr>
              <a:t>Art &amp; Design:</a:t>
            </a:r>
            <a:endParaRPr sz="1200" b="1" i="0" u="none" strike="noStrike" cap="none">
              <a:solidFill>
                <a:schemeClr val="lt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Together Design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The Partners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Autodesk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BWA Design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1" i="0" u="none" strike="noStrike" cap="none">
                <a:solidFill>
                  <a:schemeClr val="lt1"/>
                </a:solidFill>
                <a:latin typeface="Open Sans"/>
                <a:ea typeface="Open Sans"/>
                <a:cs typeface="Open Sans"/>
                <a:sym typeface="Open Sans"/>
              </a:rPr>
              <a:t>Creative Media:</a:t>
            </a:r>
            <a:endParaRPr sz="1200" b="1" i="0" u="none" strike="noStrike" cap="none">
              <a:solidFill>
                <a:schemeClr val="lt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The Mill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LionTV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BBC</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422.tv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Relay.fm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a:solidFill>
                  <a:srgbClr val="003057"/>
                </a:solidFill>
                <a:latin typeface="Open Sans"/>
                <a:ea typeface="Open Sans"/>
                <a:cs typeface="Open Sans"/>
                <a:sym typeface="Open Sans"/>
              </a:rPr>
              <a:t>Playground Squad </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3057"/>
              </a:solidFill>
              <a:highlight>
                <a:srgbClr val="FFFFFF"/>
              </a:highlight>
              <a:latin typeface="Open Sans"/>
              <a:ea typeface="Open Sans"/>
              <a:cs typeface="Open Sans"/>
              <a:sym typeface="Open Sans"/>
            </a:endParaRPr>
          </a:p>
        </p:txBody>
      </p:sp>
      <p:sp>
        <p:nvSpPr>
          <p:cNvPr id="274" name="Google Shape;274;p39"/>
          <p:cNvSpPr txBox="1"/>
          <p:nvPr/>
        </p:nvSpPr>
        <p:spPr>
          <a:xfrm>
            <a:off x="5642763" y="1328300"/>
            <a:ext cx="1677900" cy="5362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1" i="0" u="none" strike="noStrike" cap="none">
                <a:solidFill>
                  <a:schemeClr val="lt1"/>
                </a:solidFill>
                <a:latin typeface="Open Sans"/>
                <a:ea typeface="Open Sans"/>
                <a:cs typeface="Open Sans"/>
                <a:sym typeface="Open Sans"/>
              </a:rPr>
              <a:t>Music:</a:t>
            </a:r>
            <a:endParaRPr sz="1200" b="1" i="0" u="none" strike="noStrike" cap="none">
              <a:solidFill>
                <a:schemeClr val="lt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Kobalt</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Rocket Music</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BBC</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PRS</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Ministry of Sound</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Planet Earth Publicity</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Fluid Mastering</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Karrie Keyes</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1" i="0" u="none" strike="noStrike" cap="none">
                <a:solidFill>
                  <a:schemeClr val="lt1"/>
                </a:solidFill>
                <a:latin typeface="Open Sans"/>
                <a:ea typeface="Open Sans"/>
                <a:cs typeface="Open Sans"/>
                <a:sym typeface="Open Sans"/>
              </a:rPr>
              <a:t>Performing Arts:</a:t>
            </a:r>
            <a:endParaRPr sz="1200" b="1" i="0" u="none" strike="noStrike" cap="none">
              <a:solidFill>
                <a:schemeClr val="lt1"/>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Royal Shakespeare Company</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New Adventures</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Really Useful Group</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Belfield and Ward</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Matthew Bourne</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LAMDA</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Open Sans"/>
                <a:ea typeface="Open Sans"/>
                <a:cs typeface="Open Sans"/>
                <a:sym typeface="Open Sans"/>
              </a:rPr>
              <a:t>BBC</a:t>
            </a:r>
            <a:endParaRPr sz="1200" b="0" i="0" u="none" strike="noStrike" cap="none">
              <a:solidFill>
                <a:srgbClr val="003057"/>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3057"/>
              </a:solidFill>
              <a:latin typeface="Open Sans"/>
              <a:ea typeface="Open Sans"/>
              <a:cs typeface="Open Sans"/>
              <a:sym typeface="Open Sans"/>
            </a:endParaRPr>
          </a:p>
        </p:txBody>
      </p:sp>
      <p:sp>
        <p:nvSpPr>
          <p:cNvPr id="275" name="Google Shape;275;p39"/>
          <p:cNvSpPr txBox="1"/>
          <p:nvPr/>
        </p:nvSpPr>
        <p:spPr>
          <a:xfrm>
            <a:off x="7542025" y="1328225"/>
            <a:ext cx="1456200" cy="4437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GB" sz="1200" b="1" i="0" u="none" strike="noStrike" cap="none">
                <a:solidFill>
                  <a:schemeClr val="lt1"/>
                </a:solidFill>
                <a:latin typeface="Arial"/>
                <a:ea typeface="Arial"/>
                <a:cs typeface="Arial"/>
                <a:sym typeface="Arial"/>
              </a:rPr>
              <a:t>Hospitality:</a:t>
            </a:r>
            <a:endParaRPr sz="1200" b="0"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Marriott Hotels</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Baglioni Hotels</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Liquid Chefs</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Edge Hotel School (University of Essex)</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Hosco </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Institute of Hospitality</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GB" sz="1200" b="1" i="0" u="none" strike="noStrike" cap="none">
                <a:solidFill>
                  <a:schemeClr val="lt1"/>
                </a:solidFill>
                <a:latin typeface="Arial"/>
                <a:ea typeface="Arial"/>
                <a:cs typeface="Arial"/>
                <a:sym typeface="Arial"/>
              </a:rPr>
              <a:t>Travel and Tourism:</a:t>
            </a:r>
            <a:endParaRPr sz="1200" b="1" i="0" u="none" strike="noStrike" cap="none">
              <a:solidFill>
                <a:schemeClr val="lt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Different Snow</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Discover the World</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r>
              <a:rPr lang="en-GB" sz="1200" b="0" i="0" u="none" strike="noStrike" cap="none">
                <a:solidFill>
                  <a:srgbClr val="003057"/>
                </a:solidFill>
                <a:latin typeface="Arial"/>
                <a:ea typeface="Arial"/>
                <a:cs typeface="Arial"/>
                <a:sym typeface="Arial"/>
              </a:rPr>
              <a:t>Smart Aviation</a:t>
            </a:r>
            <a:endParaRPr sz="1200" b="0" i="0" u="none" strike="noStrike" cap="none">
              <a:solidFill>
                <a:srgbClr val="003057"/>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rgbClr val="22222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cxnSp>
        <p:nvCxnSpPr>
          <p:cNvPr id="8" name="Straight Connector 7">
            <a:extLst>
              <a:ext uri="{FF2B5EF4-FFF2-40B4-BE49-F238E27FC236}">
                <a16:creationId xmlns:a16="http://schemas.microsoft.com/office/drawing/2014/main" id="{D31707DB-AC85-40BA-945A-733BF924AEC0}"/>
              </a:ext>
            </a:extLst>
          </p:cNvPr>
          <p:cNvCxnSpPr/>
          <p:nvPr/>
        </p:nvCxnSpPr>
        <p:spPr>
          <a:xfrm>
            <a:off x="647114" y="731520"/>
            <a:ext cx="815926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1606</Words>
  <Application>Microsoft Office PowerPoint</Application>
  <PresentationFormat>On-screen Show (4:3)</PresentationFormat>
  <Paragraphs>225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Open Sans</vt:lpstr>
      <vt:lpstr>Calibri</vt:lpstr>
      <vt:lpstr>Arial</vt:lpstr>
      <vt:lpstr>Playfair Display</vt:lpstr>
      <vt:lpstr>Times New Roman</vt:lpstr>
      <vt:lpstr>Pearson</vt:lpstr>
      <vt:lpstr>HTU and Pearson: Higher Technical Education – Presentation to the Board of Studies  Frank Edwards &amp; Ian Bani </vt:lpstr>
      <vt:lpstr> </vt:lpstr>
      <vt:lpstr>Creating the UK Knowledge Based Economy     </vt:lpstr>
      <vt:lpstr>What is a BTEC Higher National Qualification? </vt:lpstr>
      <vt:lpstr>External Recognition and Bodies </vt:lpstr>
      <vt:lpstr>PowerPoint Presentation</vt:lpstr>
      <vt:lpstr> HE curriculum development - working with employers to meet the needs of industry </vt:lpstr>
      <vt:lpstr>Developed for student employability</vt:lpstr>
      <vt:lpstr>PowerPoint Presentation</vt:lpstr>
      <vt:lpstr>Professional Recognition</vt:lpstr>
      <vt:lpstr>Employment Routes in which Pearson provides qualifications that are mapped to Employer’s Requirements</vt:lpstr>
      <vt:lpstr> Recent changes to the UK education landscape including Institutes of Technology Model </vt:lpstr>
      <vt:lpstr>High potential landscapes</vt:lpstr>
      <vt:lpstr>The ‘Institute of Technology’ model</vt:lpstr>
      <vt:lpstr>        The HTU is ahead of the curve and is an outstanding development by any measure</vt:lpstr>
      <vt:lpstr>        Pearson is committed to working in Partnership and to supporting the HTU to be a regional Centre of Excellence for Higher Technical Education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KHDA and Pearson: Higher Education, Higher Apprenticeships &amp; Employers</dc:title>
  <dc:creator>Edwards, Frank</dc:creator>
  <cp:lastModifiedBy>rumiana bahova</cp:lastModifiedBy>
  <cp:revision>12</cp:revision>
  <dcterms:modified xsi:type="dcterms:W3CDTF">2020-01-29T06:42:33Z</dcterms:modified>
</cp:coreProperties>
</file>